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1"/>
  </p:notesMasterIdLst>
  <p:sldIdLst>
    <p:sldId id="256" r:id="rId2"/>
    <p:sldId id="258" r:id="rId3"/>
    <p:sldId id="308" r:id="rId4"/>
    <p:sldId id="259" r:id="rId5"/>
    <p:sldId id="310" r:id="rId6"/>
    <p:sldId id="311" r:id="rId7"/>
    <p:sldId id="309" r:id="rId8"/>
    <p:sldId id="312" r:id="rId9"/>
    <p:sldId id="315" r:id="rId10"/>
    <p:sldId id="314" r:id="rId11"/>
    <p:sldId id="316" r:id="rId12"/>
    <p:sldId id="313" r:id="rId13"/>
    <p:sldId id="317" r:id="rId14"/>
    <p:sldId id="318" r:id="rId15"/>
    <p:sldId id="324" r:id="rId16"/>
    <p:sldId id="319" r:id="rId17"/>
    <p:sldId id="321" r:id="rId18"/>
    <p:sldId id="322" r:id="rId19"/>
    <p:sldId id="323" r:id="rId20"/>
    <p:sldId id="325" r:id="rId21"/>
    <p:sldId id="326" r:id="rId22"/>
    <p:sldId id="327" r:id="rId23"/>
    <p:sldId id="328" r:id="rId24"/>
    <p:sldId id="329" r:id="rId25"/>
    <p:sldId id="330" r:id="rId26"/>
    <p:sldId id="331" r:id="rId27"/>
    <p:sldId id="332" r:id="rId28"/>
    <p:sldId id="333" r:id="rId29"/>
    <p:sldId id="334" r:id="rId30"/>
    <p:sldId id="335" r:id="rId31"/>
    <p:sldId id="336" r:id="rId32"/>
    <p:sldId id="337" r:id="rId33"/>
    <p:sldId id="338" r:id="rId34"/>
    <p:sldId id="339" r:id="rId35"/>
    <p:sldId id="340" r:id="rId36"/>
    <p:sldId id="341" r:id="rId37"/>
    <p:sldId id="342" r:id="rId38"/>
    <p:sldId id="343" r:id="rId39"/>
    <p:sldId id="344" r:id="rId40"/>
    <p:sldId id="345" r:id="rId41"/>
    <p:sldId id="346" r:id="rId42"/>
    <p:sldId id="347" r:id="rId43"/>
    <p:sldId id="348" r:id="rId44"/>
    <p:sldId id="349" r:id="rId45"/>
    <p:sldId id="350" r:id="rId46"/>
    <p:sldId id="351" r:id="rId47"/>
    <p:sldId id="352" r:id="rId48"/>
    <p:sldId id="353" r:id="rId49"/>
    <p:sldId id="354" r:id="rId5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BC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65" d="100"/>
          <a:sy n="65" d="100"/>
        </p:scale>
        <p:origin x="576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1.png>
</file>

<file path=ppt/media/image13.png>
</file>

<file path=ppt/media/image2.png>
</file>

<file path=ppt/media/image27.png>
</file>

<file path=ppt/media/image28.png>
</file>

<file path=ppt/media/image3.png>
</file>

<file path=ppt/media/image30.png>
</file>

<file path=ppt/media/image31.png>
</file>

<file path=ppt/media/image4.png>
</file>

<file path=ppt/media/image40.png>
</file>

<file path=ppt/media/image42.png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B272F-105A-4119-9D04-7363365386EF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C7B3F-DBD5-4E6E-AA40-265F005081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4471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C7B3F-DBD5-4E6E-AA40-265F005081DC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9373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C7B3F-DBD5-4E6E-AA40-265F005081DC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230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7" name="Rectangle 46"/>
          <p:cNvSpPr/>
          <p:nvPr/>
        </p:nvSpPr>
        <p:spPr>
          <a:xfrm>
            <a:off x="6198795" y="-21511"/>
            <a:ext cx="46736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11154" y="2708476"/>
            <a:ext cx="4417807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1154" y="4421081"/>
            <a:ext cx="4413071" cy="1260629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18325" y="1516829"/>
            <a:ext cx="2844800" cy="750981"/>
          </a:xfrm>
        </p:spPr>
        <p:txBody>
          <a:bodyPr anchor="b"/>
          <a:lstStyle>
            <a:lvl1pPr algn="l">
              <a:defRPr sz="3600"/>
            </a:lvl1pPr>
          </a:lstStyle>
          <a:p>
            <a:r>
              <a:rPr lang="en-US" altLang="zh-TW"/>
              <a:t>ANN</a:t>
            </a:r>
            <a:endParaRPr lang="zh-TW" altLang="en-US" dirty="0"/>
          </a:p>
        </p:txBody>
      </p:sp>
      <p:sp>
        <p:nvSpPr>
          <p:cNvPr id="50" name="Rectangle 49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071360" y="5719967"/>
            <a:ext cx="3775456" cy="365125"/>
          </a:xfrm>
        </p:spPr>
        <p:txBody>
          <a:bodyPr>
            <a:noAutofit/>
          </a:bodyPr>
          <a:lstStyle>
            <a:lvl1pPr>
              <a:defRPr sz="2000">
                <a:solidFill>
                  <a:schemeClr val="accent1"/>
                </a:solidFill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98795" y="5719967"/>
            <a:ext cx="858221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altLang="zh-TW" dirty="0"/>
              <a:t>#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  <p:sp>
        <p:nvSpPr>
          <p:cNvPr id="89" name="Rectangle 88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467986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</a:t>
            </a:r>
            <a:r>
              <a:rPr lang="zh-TW" altLang="en-US" dirty="0"/>
              <a:t>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92488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1030147"/>
            <a:ext cx="1979271" cy="4780344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04395" y="1030147"/>
            <a:ext cx="7231605" cy="47803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</a:t>
            </a:r>
            <a:r>
              <a:rPr lang="zh-TW" altLang="en-US" dirty="0"/>
              <a:t>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5013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12084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194" y="2900830"/>
            <a:ext cx="8849957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8194" y="4267201"/>
            <a:ext cx="8849956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4729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89888" y="2313432"/>
            <a:ext cx="4559808" cy="349300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2313431"/>
            <a:ext cx="4559808" cy="349300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04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2815" y="2316009"/>
            <a:ext cx="407619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961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2450" y="2316010"/>
            <a:ext cx="4074289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6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46734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556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</a:t>
            </a:r>
            <a:r>
              <a:rPr lang="zh-TW" altLang="en-US" dirty="0"/>
              <a:t>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71772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7" name="Rectangle 56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</a:t>
            </a:r>
            <a:r>
              <a:rPr lang="zh-TW" altLang="en-US" dirty="0"/>
              <a:t>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  <p:sp>
        <p:nvSpPr>
          <p:cNvPr id="58" name="Rectangle 57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7859" y="856527"/>
            <a:ext cx="4120587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9777" y="2657435"/>
            <a:ext cx="4406096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5456" y="4136994"/>
            <a:ext cx="4398379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759253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1" name="Rectangle 100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2" name="Rectangle 101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5" name="Rectangle 104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565" y="2660904"/>
            <a:ext cx="4401312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0278" y="693795"/>
            <a:ext cx="4479497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2841" y="4133089"/>
            <a:ext cx="4400764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#</a:t>
            </a:r>
            <a:r>
              <a:rPr lang="zh-TW" altLang="en-US" dirty="0"/>
              <a:t> </a:t>
            </a:r>
            <a:fld id="{028D3E5B-146C-4D6D-A3B9-A1B10278582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1581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406400" y="0"/>
            <a:ext cx="13243109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609600" y="333488"/>
            <a:ext cx="109728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0" name="Rectangle 69"/>
          <p:cNvSpPr/>
          <p:nvPr/>
        </p:nvSpPr>
        <p:spPr>
          <a:xfrm>
            <a:off x="6081656" y="-21511"/>
            <a:ext cx="4905488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1" name="Rectangle 70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1320" y="1027664"/>
            <a:ext cx="9366325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1323" y="2323652"/>
            <a:ext cx="9036423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96517" y="22449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EFE"/>
                </a:solidFill>
              </a:defRPr>
            </a:lvl1pPr>
          </a:lstStyle>
          <a:p>
            <a:r>
              <a:rPr lang="en-US" altLang="zh-TW"/>
              <a:t>ANN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88597" y="5852161"/>
            <a:ext cx="4669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accent1"/>
                </a:solidFill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98795" y="224492"/>
            <a:ext cx="17762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00">
                <a:solidFill>
                  <a:srgbClr val="FEFEFE"/>
                </a:solidFill>
              </a:defRPr>
            </a:lvl1pPr>
          </a:lstStyle>
          <a:p>
            <a:r>
              <a:rPr lang="en-US" altLang="zh-TW" dirty="0"/>
              <a:t>#</a:t>
            </a:r>
            <a:fld id="{028D3E5B-146C-4D6D-A3B9-A1B10278582E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3214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zh-TW" dirty="0"/>
              <a:t>CH03</a:t>
            </a:r>
            <a:br>
              <a:rPr lang="en-US" altLang="zh-TW" dirty="0"/>
            </a:br>
            <a:r>
              <a:rPr lang="en-US" altLang="zh-TW" dirty="0" err="1"/>
              <a:t>TensorFlow</a:t>
            </a:r>
            <a:r>
              <a:rPr lang="zh-TW" altLang="en-US" dirty="0"/>
              <a:t>與</a:t>
            </a:r>
            <a:r>
              <a:rPr lang="en-US" altLang="zh-TW" dirty="0" err="1" smtClean="0"/>
              <a:t>Keras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zh-TW" altLang="en-US" sz="36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3600"/>
              <a:t>ANN</a:t>
            </a:r>
            <a:endParaRPr lang="zh-TW" altLang="en-US" sz="3600" dirty="0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6577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補充 </a:t>
            </a:r>
            <a:r>
              <a:rPr lang="en-US" altLang="zh-TW" dirty="0"/>
              <a:t>-</a:t>
            </a:r>
            <a:r>
              <a:rPr lang="zh-TW" altLang="en-US" dirty="0"/>
              <a:t> 程式語言世代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3" y="1799304"/>
            <a:ext cx="9925606" cy="4542502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zh-TW" altLang="en-US" dirty="0"/>
              <a:t>第三代：高階語言</a:t>
            </a:r>
            <a:r>
              <a:rPr lang="en-US" altLang="zh-TW" dirty="0"/>
              <a:t>(High level language)</a:t>
            </a:r>
          </a:p>
          <a:p>
            <a:pPr lvl="1"/>
            <a:r>
              <a:rPr lang="zh-TW" altLang="en-US" dirty="0"/>
              <a:t>用編譯程式</a:t>
            </a:r>
            <a:r>
              <a:rPr lang="en-US" altLang="zh-TW" dirty="0"/>
              <a:t>(Compiler)</a:t>
            </a:r>
            <a:r>
              <a:rPr lang="zh-TW" altLang="en-US" dirty="0"/>
              <a:t>來轉換成機器碼</a:t>
            </a:r>
            <a:endParaRPr lang="en-US" altLang="zh-TW" dirty="0"/>
          </a:p>
          <a:p>
            <a:pPr lvl="1"/>
            <a:r>
              <a:rPr lang="zh-TW" altLang="en-US" dirty="0"/>
              <a:t>早期依照指令邏輯順序執行，屬於程序導向語言</a:t>
            </a:r>
            <a:r>
              <a:rPr lang="en-US" altLang="zh-TW" dirty="0"/>
              <a:t>(Procedure-Oriented Language)</a:t>
            </a:r>
          </a:p>
          <a:p>
            <a:pPr lvl="1"/>
            <a:r>
              <a:rPr lang="zh-TW" altLang="en-US" dirty="0"/>
              <a:t>物件導向程式</a:t>
            </a:r>
            <a:r>
              <a:rPr lang="en-US" altLang="zh-TW" dirty="0"/>
              <a:t>(Object-Oriented Programming)</a:t>
            </a:r>
          </a:p>
          <a:p>
            <a:pPr lvl="2"/>
            <a:r>
              <a:rPr lang="zh-TW" altLang="en-US" dirty="0"/>
              <a:t>把程式設計的概念具體化、物件化</a:t>
            </a:r>
            <a:endParaRPr lang="en-US" altLang="zh-TW" dirty="0"/>
          </a:p>
          <a:p>
            <a:pPr lvl="2"/>
            <a:r>
              <a:rPr lang="zh-TW" altLang="en-US" dirty="0"/>
              <a:t>以</a:t>
            </a:r>
            <a:r>
              <a:rPr lang="zh-TW" altLang="en-US" b="1" dirty="0">
                <a:solidFill>
                  <a:srgbClr val="C00000"/>
                </a:solidFill>
              </a:rPr>
              <a:t>物件</a:t>
            </a:r>
            <a:r>
              <a:rPr lang="zh-TW" altLang="en-US" dirty="0"/>
              <a:t>的角度去分析和解決問題</a:t>
            </a:r>
            <a:endParaRPr lang="en-US" altLang="zh-TW" dirty="0"/>
          </a:p>
          <a:p>
            <a:pPr lvl="2"/>
            <a:r>
              <a:rPr lang="zh-TW" altLang="en-US" dirty="0"/>
              <a:t>突破以往程序導向語言只能</a:t>
            </a:r>
            <a:r>
              <a:rPr lang="zh-TW" altLang="en-US" b="1" dirty="0">
                <a:solidFill>
                  <a:srgbClr val="C00000"/>
                </a:solidFill>
              </a:rPr>
              <a:t>循序單向</a:t>
            </a:r>
            <a:r>
              <a:rPr lang="zh-TW" altLang="en-US" dirty="0"/>
              <a:t>的設計缺失</a:t>
            </a:r>
            <a:endParaRPr lang="en-US" altLang="zh-TW" dirty="0"/>
          </a:p>
          <a:p>
            <a:pPr lvl="2"/>
            <a:r>
              <a:rPr lang="zh-TW" altLang="en-US" dirty="0"/>
              <a:t>因物件簡便、維護容易及可重覆使用等特性，加快程式開發速度</a:t>
            </a:r>
            <a:endParaRPr lang="en-US" altLang="zh-TW" dirty="0"/>
          </a:p>
          <a:p>
            <a:pPr lvl="1"/>
            <a:r>
              <a:rPr lang="zh-TW" altLang="en-US" dirty="0"/>
              <a:t>常見</a:t>
            </a:r>
            <a:r>
              <a:rPr lang="en-US" altLang="zh-TW" dirty="0"/>
              <a:t>C</a:t>
            </a:r>
            <a:r>
              <a:rPr lang="zh-TW" altLang="en-US" dirty="0"/>
              <a:t>、</a:t>
            </a:r>
            <a:r>
              <a:rPr lang="en-US" altLang="zh-TW" dirty="0"/>
              <a:t>C++</a:t>
            </a:r>
            <a:r>
              <a:rPr lang="zh-TW" altLang="en-US" dirty="0"/>
              <a:t>、</a:t>
            </a:r>
            <a:r>
              <a:rPr lang="en-US" altLang="zh-TW" dirty="0"/>
              <a:t>Java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10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594" y="744968"/>
            <a:ext cx="4787613" cy="113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55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補充 </a:t>
            </a:r>
            <a:r>
              <a:rPr lang="en-US" altLang="zh-TW" dirty="0"/>
              <a:t>-</a:t>
            </a:r>
            <a:r>
              <a:rPr lang="zh-TW" altLang="en-US" dirty="0"/>
              <a:t> 程式語言世代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3" y="1799304"/>
            <a:ext cx="9925606" cy="4033326"/>
          </a:xfrm>
        </p:spPr>
        <p:txBody>
          <a:bodyPr/>
          <a:lstStyle/>
          <a:p>
            <a:pPr marL="68580" indent="0">
              <a:buNone/>
            </a:pPr>
            <a:r>
              <a:rPr lang="zh-TW" altLang="en-US" dirty="0"/>
              <a:t>第四代：查詢語言</a:t>
            </a:r>
            <a:r>
              <a:rPr lang="en-US" altLang="zh-TW" dirty="0"/>
              <a:t>(Query Language)</a:t>
            </a:r>
            <a:r>
              <a:rPr lang="zh-TW" altLang="en-US" dirty="0"/>
              <a:t>、非程序導向語言</a:t>
            </a:r>
            <a:endParaRPr lang="en-US" altLang="zh-TW" dirty="0"/>
          </a:p>
          <a:p>
            <a:pPr lvl="1"/>
            <a:r>
              <a:rPr lang="zh-TW" altLang="en-US" dirty="0"/>
              <a:t>語法較接近人類語言，只需將步驟寫出來，不必管電腦如何執行</a:t>
            </a:r>
            <a:endParaRPr lang="en-US" altLang="zh-TW" dirty="0"/>
          </a:p>
          <a:p>
            <a:pPr lvl="1"/>
            <a:r>
              <a:rPr lang="zh-TW" altLang="en-US" dirty="0"/>
              <a:t>常見如資料庫查詢語言：</a:t>
            </a:r>
            <a:r>
              <a:rPr lang="en-US" altLang="zh-TW" dirty="0"/>
              <a:t>Oracle</a:t>
            </a:r>
            <a:r>
              <a:rPr lang="zh-TW" altLang="en-US" dirty="0"/>
              <a:t>、</a:t>
            </a:r>
            <a:r>
              <a:rPr lang="en-US" altLang="zh-TW" dirty="0"/>
              <a:t>SQL</a:t>
            </a:r>
          </a:p>
          <a:p>
            <a:pPr lvl="2"/>
            <a:r>
              <a:rPr lang="en-US" altLang="zh-TW" dirty="0"/>
              <a:t>SQL</a:t>
            </a:r>
            <a:r>
              <a:rPr lang="zh-TW" altLang="en-US" dirty="0"/>
              <a:t> 可以使用</a:t>
            </a:r>
            <a:r>
              <a:rPr lang="en-US" altLang="zh-TW" dirty="0"/>
              <a:t>select, from, order by</a:t>
            </a:r>
            <a:r>
              <a:rPr lang="zh-TW" altLang="en-US" dirty="0"/>
              <a:t> 等指令查詢和排序</a:t>
            </a:r>
            <a:endParaRPr lang="en-US" altLang="zh-TW" dirty="0"/>
          </a:p>
          <a:p>
            <a:pPr lvl="2"/>
            <a:r>
              <a:rPr lang="zh-TW" altLang="en-US" dirty="0"/>
              <a:t>「</a:t>
            </a:r>
            <a:r>
              <a:rPr lang="en-US" altLang="zh-TW" dirty="0"/>
              <a:t>SELECT name FROM users WHERE age &gt; 18</a:t>
            </a:r>
            <a:r>
              <a:rPr lang="zh-TW" altLang="en-US" dirty="0"/>
              <a:t>」</a:t>
            </a:r>
            <a:endParaRPr lang="en-US" altLang="zh-TW" dirty="0"/>
          </a:p>
          <a:p>
            <a:pPr marL="365760" lvl="1" indent="0">
              <a:buNone/>
            </a:pPr>
            <a:endParaRPr lang="en-US" altLang="zh-TW" dirty="0"/>
          </a:p>
          <a:p>
            <a:pPr marL="68580" indent="0">
              <a:buNone/>
            </a:pPr>
            <a:r>
              <a:rPr lang="zh-TW" altLang="en-US" dirty="0"/>
              <a:t>第五代：邏輯導向語言，又稱自然語言</a:t>
            </a:r>
            <a:endParaRPr lang="en-US" altLang="zh-TW" dirty="0"/>
          </a:p>
          <a:p>
            <a:pPr lvl="1"/>
            <a:r>
              <a:rPr lang="zh-TW" altLang="en-US" dirty="0"/>
              <a:t>目前主要用於</a:t>
            </a:r>
            <a:r>
              <a:rPr lang="en-US" altLang="zh-TW" dirty="0"/>
              <a:t>AI</a:t>
            </a:r>
            <a:r>
              <a:rPr lang="zh-TW" altLang="en-US" dirty="0"/>
              <a:t>研究領域</a:t>
            </a:r>
            <a:endParaRPr lang="en-US" altLang="zh-TW" dirty="0"/>
          </a:p>
          <a:p>
            <a:pPr lvl="1"/>
            <a:r>
              <a:rPr lang="zh-TW" altLang="en-US" dirty="0"/>
              <a:t>沒有特別語法，能夠讓電腦直接處理人類語言所寫的問題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11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5120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3.4 </a:t>
            </a:r>
            <a:r>
              <a:rPr lang="en-US" altLang="zh-TW" dirty="0" err="1"/>
              <a:t>Keras</a:t>
            </a:r>
            <a:r>
              <a:rPr lang="zh-TW" altLang="en-US" dirty="0"/>
              <a:t>介紹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3" y="1818968"/>
            <a:ext cx="9837116" cy="4013661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Keras</a:t>
            </a:r>
            <a:r>
              <a:rPr lang="zh-TW" altLang="en-US" dirty="0"/>
              <a:t> 是開放原始碼的「高階」深度學習「程式庫」</a:t>
            </a:r>
            <a:endParaRPr lang="en-US" altLang="zh-TW" dirty="0"/>
          </a:p>
          <a:p>
            <a:pPr lvl="1"/>
            <a:r>
              <a:rPr lang="en-US" altLang="zh-TW" dirty="0" err="1"/>
              <a:t>Tensorflow</a:t>
            </a:r>
            <a:r>
              <a:rPr lang="zh-TW" altLang="en-US" dirty="0"/>
              <a:t> 相比較，相對「低階」</a:t>
            </a:r>
            <a:endParaRPr lang="en-US" altLang="zh-TW" dirty="0"/>
          </a:p>
          <a:p>
            <a:pPr lvl="1"/>
            <a:endParaRPr lang="en-US" altLang="zh-TW" dirty="0"/>
          </a:p>
          <a:p>
            <a:r>
              <a:rPr lang="en-US" altLang="zh-TW" dirty="0" err="1"/>
              <a:t>Keras</a:t>
            </a:r>
            <a:r>
              <a:rPr lang="en-US" altLang="zh-TW" dirty="0"/>
              <a:t> </a:t>
            </a:r>
            <a:r>
              <a:rPr lang="zh-TW" altLang="en-US" dirty="0"/>
              <a:t>快速方便運算的主要原因</a:t>
            </a:r>
            <a:endParaRPr lang="en-US" altLang="zh-TW" dirty="0"/>
          </a:p>
          <a:p>
            <a:pPr lvl="1"/>
            <a:r>
              <a:rPr lang="zh-TW" altLang="en-US" dirty="0"/>
              <a:t>已建好訓練模型的輸入層、隱藏層、輸出層架構</a:t>
            </a:r>
            <a:endParaRPr lang="en-US" altLang="zh-TW" dirty="0"/>
          </a:p>
          <a:p>
            <a:pPr lvl="1"/>
            <a:r>
              <a:rPr lang="zh-TW" altLang="en-US" dirty="0"/>
              <a:t>使用者只需加入並且填寫所需參數</a:t>
            </a:r>
            <a:endParaRPr lang="en-US" altLang="zh-TW" dirty="0"/>
          </a:p>
          <a:p>
            <a:pPr lvl="2"/>
            <a:r>
              <a:rPr lang="zh-TW" altLang="en-US" dirty="0"/>
              <a:t>神經元個數、</a:t>
            </a:r>
            <a:r>
              <a:rPr lang="en-US" altLang="zh-TW" dirty="0"/>
              <a:t>activation function...</a:t>
            </a:r>
          </a:p>
          <a:p>
            <a:pPr lvl="1"/>
            <a:r>
              <a:rPr lang="zh-TW" altLang="en-US" dirty="0"/>
              <a:t>只處理模型的建立、訓練與運用，使用更少的程式碼</a:t>
            </a:r>
            <a:endParaRPr lang="en-US" altLang="zh-TW" dirty="0"/>
          </a:p>
          <a:p>
            <a:pPr lvl="1"/>
            <a:r>
              <a:rPr lang="zh-TW" altLang="en-US" dirty="0"/>
              <a:t>運算交給後端引擎</a:t>
            </a:r>
            <a:r>
              <a:rPr lang="en-US" altLang="zh-TW" dirty="0"/>
              <a:t>(backend engine)</a:t>
            </a:r>
            <a:r>
              <a:rPr lang="zh-TW" altLang="en-US" dirty="0"/>
              <a:t>： </a:t>
            </a:r>
            <a:r>
              <a:rPr lang="en-US" altLang="zh-TW" dirty="0" err="1"/>
              <a:t>TensorFlow</a:t>
            </a:r>
            <a:r>
              <a:rPr lang="en-US" altLang="zh-TW" dirty="0"/>
              <a:t> </a:t>
            </a:r>
            <a:r>
              <a:rPr lang="zh-TW" altLang="en-US" dirty="0"/>
              <a:t>或 </a:t>
            </a:r>
            <a:r>
              <a:rPr lang="en-US" altLang="zh-TW" dirty="0" err="1"/>
              <a:t>Theano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12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2616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</a:t>
            </a:r>
            <a:r>
              <a:rPr lang="zh-TW" altLang="en-US"/>
              <a:t> </a:t>
            </a:r>
            <a:fld id="{028D3E5B-146C-4D6D-A3B9-A1B10278582E}" type="slidenum">
              <a:rPr lang="zh-TW" altLang="en-US" smtClean="0"/>
              <a:t>13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199" y="1543665"/>
            <a:ext cx="10383601" cy="330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66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</a:t>
            </a:r>
            <a:r>
              <a:rPr lang="zh-TW" altLang="en-US"/>
              <a:t> </a:t>
            </a:r>
            <a:fld id="{028D3E5B-146C-4D6D-A3B9-A1B10278582E}" type="slidenum">
              <a:rPr lang="zh-TW" altLang="en-US" smtClean="0"/>
              <a:t>14</a:t>
            </a:fld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4425F54-4F9A-46EC-BD9F-DE7CC38D1592}"/>
              </a:ext>
            </a:extLst>
          </p:cNvPr>
          <p:cNvSpPr txBox="1"/>
          <p:nvPr/>
        </p:nvSpPr>
        <p:spPr>
          <a:xfrm>
            <a:off x="841845" y="1165551"/>
            <a:ext cx="10483953" cy="40060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sz="2400" b="1" dirty="0">
                <a:latin typeface="+mn-ea"/>
              </a:rPr>
              <a:t>Keras </a:t>
            </a:r>
            <a:r>
              <a:rPr lang="zh-TW" altLang="en-US" sz="2400" b="1" dirty="0">
                <a:latin typeface="+mn-ea"/>
              </a:rPr>
              <a:t>深度學習程式庫特色</a:t>
            </a:r>
            <a:endParaRPr lang="en-US" altLang="zh-TW" sz="2400" b="1" dirty="0">
              <a:latin typeface="+mn-ea"/>
            </a:endParaRPr>
          </a:p>
          <a:p>
            <a:pPr>
              <a:spcBef>
                <a:spcPts val="600"/>
              </a:spcBef>
            </a:pPr>
            <a:endParaRPr lang="zh-TW" altLang="en-US" sz="2400" b="1" dirty="0">
              <a:latin typeface="+mn-ea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+mn-ea"/>
              </a:rPr>
              <a:t>簡單快速的建立原型</a:t>
            </a:r>
            <a:r>
              <a:rPr lang="en-US" altLang="zh-TW" sz="2000" dirty="0">
                <a:latin typeface="+mn-ea"/>
              </a:rPr>
              <a:t>prototyping : </a:t>
            </a:r>
            <a:r>
              <a:rPr lang="en-US" altLang="zh-TW" sz="2000" dirty="0" err="1">
                <a:latin typeface="+mn-ea"/>
              </a:rPr>
              <a:t>keras</a:t>
            </a:r>
            <a:r>
              <a:rPr lang="zh-TW" altLang="en-US" sz="2000" dirty="0">
                <a:latin typeface="+mn-ea"/>
              </a:rPr>
              <a:t>具備友善的使用者介面、模組化設計、可擴充性。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+mn-ea"/>
              </a:rPr>
              <a:t>已經內建各式類神經網路層級，例如</a:t>
            </a:r>
            <a:r>
              <a:rPr lang="en-US" altLang="zh-TW" sz="2000" dirty="0">
                <a:latin typeface="+mn-ea"/>
              </a:rPr>
              <a:t>:</a:t>
            </a:r>
            <a:r>
              <a:rPr lang="zh-TW" altLang="en-US" sz="2000" dirty="0">
                <a:latin typeface="+mn-ea"/>
              </a:rPr>
              <a:t>卷積層</a:t>
            </a:r>
            <a:r>
              <a:rPr lang="en-US" altLang="zh-TW" sz="2000" dirty="0">
                <a:latin typeface="+mn-ea"/>
              </a:rPr>
              <a:t>CNN</a:t>
            </a:r>
            <a:r>
              <a:rPr lang="zh-TW" altLang="en-US" sz="2000" dirty="0">
                <a:latin typeface="+mn-ea"/>
              </a:rPr>
              <a:t>、</a:t>
            </a:r>
            <a:r>
              <a:rPr lang="en-US" altLang="zh-TW" sz="2000" dirty="0">
                <a:latin typeface="+mn-ea"/>
              </a:rPr>
              <a:t>RNN</a:t>
            </a:r>
            <a:r>
              <a:rPr lang="zh-TW" altLang="en-US" sz="2000" dirty="0">
                <a:latin typeface="+mn-ea"/>
              </a:rPr>
              <a:t>，可以幫助您快速建立神經網路模型。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+mn-ea"/>
              </a:rPr>
              <a:t>透過後端引擎</a:t>
            </a:r>
            <a:r>
              <a:rPr lang="en-US" altLang="zh-TW" sz="2000" dirty="0">
                <a:latin typeface="+mn-ea"/>
              </a:rPr>
              <a:t>(backend engine) : Theano </a:t>
            </a:r>
            <a:r>
              <a:rPr lang="zh-TW" altLang="en-US" sz="2000" dirty="0">
                <a:latin typeface="+mn-ea"/>
              </a:rPr>
              <a:t>與 </a:t>
            </a:r>
            <a:r>
              <a:rPr lang="en-US" altLang="zh-TW" sz="2000" dirty="0">
                <a:latin typeface="+mn-ea"/>
              </a:rPr>
              <a:t>TensorFlow </a:t>
            </a:r>
            <a:r>
              <a:rPr lang="zh-TW" altLang="en-US" sz="2000" dirty="0">
                <a:latin typeface="+mn-ea"/>
              </a:rPr>
              <a:t>，可以在 </a:t>
            </a:r>
            <a:r>
              <a:rPr lang="en-US" altLang="zh-TW" sz="2000" dirty="0">
                <a:latin typeface="+mn-ea"/>
              </a:rPr>
              <a:t>CPU</a:t>
            </a:r>
            <a:r>
              <a:rPr lang="zh-TW" altLang="en-US" sz="2000" dirty="0">
                <a:latin typeface="+mn-ea"/>
              </a:rPr>
              <a:t>與</a:t>
            </a:r>
            <a:r>
              <a:rPr lang="en-US" altLang="zh-TW" sz="2000" dirty="0">
                <a:latin typeface="+mn-ea"/>
              </a:rPr>
              <a:t>GPU </a:t>
            </a:r>
            <a:r>
              <a:rPr lang="zh-TW" altLang="en-US" sz="2000" dirty="0">
                <a:latin typeface="+mn-ea"/>
              </a:rPr>
              <a:t>運行。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+mn-ea"/>
              </a:rPr>
              <a:t>以</a:t>
            </a:r>
            <a:r>
              <a:rPr lang="en-US" altLang="zh-TW" sz="2000" dirty="0">
                <a:latin typeface="+mn-ea"/>
              </a:rPr>
              <a:t>Keras</a:t>
            </a:r>
            <a:r>
              <a:rPr lang="zh-TW" altLang="en-US" sz="2000" dirty="0">
                <a:latin typeface="+mn-ea"/>
              </a:rPr>
              <a:t>開發的程式碼，更簡潔、更可讀性、更容易維護、更具生產力。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+mn-ea"/>
              </a:rPr>
              <a:t>Keras</a:t>
            </a:r>
            <a:r>
              <a:rPr lang="zh-TW" altLang="en-US" sz="2000" dirty="0">
                <a:latin typeface="+mn-ea"/>
              </a:rPr>
              <a:t>的說明文件也非常齊全，官網上提供的範例，也非常淺顯易懂。</a:t>
            </a:r>
          </a:p>
        </p:txBody>
      </p:sp>
    </p:spTree>
    <p:extLst>
      <p:ext uri="{BB962C8B-B14F-4D97-AF65-F5344CB8AC3E}">
        <p14:creationId xmlns:p14="http://schemas.microsoft.com/office/powerpoint/2010/main" val="1683907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3.5</a:t>
            </a:r>
            <a:r>
              <a:rPr lang="zh-TW" altLang="en-US" dirty="0"/>
              <a:t> </a:t>
            </a:r>
            <a:r>
              <a:rPr lang="en-US" altLang="zh-TW" dirty="0" err="1"/>
              <a:t>Keras</a:t>
            </a:r>
            <a:r>
              <a:rPr lang="en-US" altLang="zh-TW" dirty="0"/>
              <a:t> </a:t>
            </a:r>
            <a:r>
              <a:rPr lang="zh-TW" altLang="en-US" dirty="0"/>
              <a:t>程式設計模式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3" y="1838632"/>
            <a:ext cx="9640471" cy="3993997"/>
          </a:xfrm>
        </p:spPr>
        <p:txBody>
          <a:bodyPr/>
          <a:lstStyle/>
          <a:p>
            <a:r>
              <a:rPr lang="zh-TW" altLang="en-US" dirty="0"/>
              <a:t>用 </a:t>
            </a:r>
            <a:r>
              <a:rPr lang="en-US" altLang="zh-TW" dirty="0" err="1"/>
              <a:t>Keras</a:t>
            </a:r>
            <a:r>
              <a:rPr lang="en-US" altLang="zh-TW" dirty="0"/>
              <a:t> </a:t>
            </a:r>
            <a:r>
              <a:rPr lang="zh-TW" altLang="en-US" dirty="0"/>
              <a:t>建立深度學習模型就像做一個多層蛋糕</a:t>
            </a:r>
            <a:endParaRPr lang="en-US" altLang="zh-TW" dirty="0"/>
          </a:p>
          <a:p>
            <a:r>
              <a:rPr lang="zh-TW" altLang="en-US" dirty="0"/>
              <a:t>建立蛋糕架→選擇蛋糕層→指定裝飾種類→將蛋糕放到蛋糕架上</a:t>
            </a:r>
            <a:endParaRPr lang="en-US" altLang="zh-TW" dirty="0"/>
          </a:p>
          <a:p>
            <a:r>
              <a:rPr lang="zh-TW" altLang="en-US" dirty="0"/>
              <a:t>以建立 </a:t>
            </a:r>
            <a:r>
              <a:rPr lang="en-US" altLang="zh-TW" dirty="0"/>
              <a:t>MLP</a:t>
            </a:r>
            <a:r>
              <a:rPr lang="zh-TW" altLang="en-US" dirty="0"/>
              <a:t> 模型為例</a:t>
            </a:r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15</a:t>
            </a:fld>
            <a:endParaRPr lang="zh-TW" altLang="en-US" dirty="0"/>
          </a:p>
        </p:txBody>
      </p:sp>
      <p:pic>
        <p:nvPicPr>
          <p:cNvPr id="6" name="內容版面配置區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763"/>
          <a:stretch/>
        </p:blipFill>
        <p:spPr>
          <a:xfrm>
            <a:off x="2389239" y="3286819"/>
            <a:ext cx="8685418" cy="318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89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Keras</a:t>
            </a:r>
            <a:r>
              <a:rPr lang="en-US" altLang="zh-TW" dirty="0" smtClean="0"/>
              <a:t> </a:t>
            </a:r>
            <a:r>
              <a:rPr lang="zh-TW" altLang="en-US" dirty="0"/>
              <a:t>程式設計模式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16</a:t>
            </a:fld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/>
          <a:srcRect b="3585"/>
          <a:stretch/>
        </p:blipFill>
        <p:spPr>
          <a:xfrm>
            <a:off x="1140542" y="1689468"/>
            <a:ext cx="10005888" cy="480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25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3" y="1027664"/>
            <a:ext cx="9036423" cy="5441962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altLang="zh-TW" dirty="0"/>
              <a:t>1.</a:t>
            </a:r>
            <a:r>
              <a:rPr lang="zh-TW" altLang="en-US" dirty="0"/>
              <a:t> 建立 </a:t>
            </a:r>
            <a:r>
              <a:rPr lang="en-US" altLang="zh-TW" dirty="0"/>
              <a:t>Sequential</a:t>
            </a:r>
            <a:r>
              <a:rPr lang="zh-TW" altLang="en-US" dirty="0"/>
              <a:t> 模型</a:t>
            </a:r>
            <a:r>
              <a:rPr lang="en-US" altLang="zh-TW" dirty="0"/>
              <a:t>(</a:t>
            </a:r>
            <a:r>
              <a:rPr lang="zh-TW" altLang="en-US" dirty="0"/>
              <a:t>蛋糕架</a:t>
            </a:r>
            <a:r>
              <a:rPr lang="en-US" altLang="zh-TW" dirty="0"/>
              <a:t>)</a:t>
            </a:r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Sequential</a:t>
            </a:r>
            <a:r>
              <a:rPr lang="zh-TW" altLang="en-US" dirty="0"/>
              <a:t> 是可堆疊多個神經網路層的模型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pPr marL="68580" indent="0">
              <a:buNone/>
            </a:pPr>
            <a:r>
              <a:rPr lang="en-US" altLang="zh-TW" dirty="0"/>
              <a:t>2.</a:t>
            </a:r>
            <a:r>
              <a:rPr lang="zh-TW" altLang="en-US" dirty="0"/>
              <a:t> 加入輸入層、隱藏層到模型</a:t>
            </a:r>
            <a:r>
              <a:rPr lang="en-US" altLang="zh-TW" dirty="0"/>
              <a:t>(</a:t>
            </a:r>
            <a:r>
              <a:rPr lang="zh-TW" altLang="en-US" dirty="0"/>
              <a:t>加</a:t>
            </a:r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2</a:t>
            </a:r>
            <a:r>
              <a:rPr lang="zh-TW" altLang="en-US" dirty="0"/>
              <a:t>層蛋糕</a:t>
            </a:r>
            <a:r>
              <a:rPr lang="en-US" altLang="zh-TW" dirty="0"/>
              <a:t>)</a:t>
            </a:r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Dense</a:t>
            </a:r>
            <a:r>
              <a:rPr lang="zh-TW" altLang="en-US" dirty="0"/>
              <a:t> 是 </a:t>
            </a:r>
            <a:r>
              <a:rPr lang="en-US" altLang="zh-TW" dirty="0" err="1"/>
              <a:t>Keras</a:t>
            </a:r>
            <a:r>
              <a:rPr lang="en-US" altLang="zh-TW" dirty="0"/>
              <a:t> </a:t>
            </a:r>
            <a:r>
              <a:rPr lang="zh-TW" altLang="en-US" dirty="0"/>
              <a:t>內建的一種網路層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17</a:t>
            </a:fld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1809136" y="1611332"/>
            <a:ext cx="6096000" cy="70788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altLang="zh-TW" sz="2000" dirty="0"/>
              <a:t>from </a:t>
            </a:r>
            <a:r>
              <a:rPr lang="en-US" altLang="zh-TW" sz="2000" dirty="0" err="1"/>
              <a:t>keras.models</a:t>
            </a:r>
            <a:r>
              <a:rPr lang="en-US" altLang="zh-TW" sz="2000" dirty="0"/>
              <a:t> import Sequential</a:t>
            </a:r>
          </a:p>
          <a:p>
            <a:r>
              <a:rPr lang="en-US" altLang="zh-TW" sz="2000" dirty="0"/>
              <a:t>model = Sequential()</a:t>
            </a:r>
            <a:endParaRPr lang="zh-TW" altLang="en-US" sz="2000" dirty="0"/>
          </a:p>
        </p:txBody>
      </p:sp>
      <p:sp>
        <p:nvSpPr>
          <p:cNvPr id="7" name="矩形 6"/>
          <p:cNvSpPr/>
          <p:nvPr/>
        </p:nvSpPr>
        <p:spPr>
          <a:xfrm>
            <a:off x="1809136" y="5072666"/>
            <a:ext cx="8618610" cy="70788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sz="2000" dirty="0" err="1"/>
              <a:t>model.add</a:t>
            </a:r>
            <a:r>
              <a:rPr lang="en-US" altLang="zh-TW" sz="2000" dirty="0"/>
              <a:t>(Dense(units=256,input_dim=784,kernel_initializer='</a:t>
            </a:r>
            <a:r>
              <a:rPr lang="en-US" altLang="zh-TW" sz="2000" dirty="0" err="1"/>
              <a:t>normal',activation</a:t>
            </a:r>
            <a:r>
              <a:rPr lang="en-US" altLang="zh-TW" sz="2000" dirty="0"/>
              <a:t>='</a:t>
            </a:r>
            <a:r>
              <a:rPr lang="en-US" altLang="zh-TW" sz="2000" dirty="0" err="1"/>
              <a:t>relu</a:t>
            </a:r>
            <a:r>
              <a:rPr lang="en-US" altLang="zh-TW" sz="2000" dirty="0"/>
              <a:t>'))</a:t>
            </a:r>
            <a:endParaRPr lang="zh-TW" altLang="en-US" sz="2000" dirty="0"/>
          </a:p>
        </p:txBody>
      </p:sp>
      <p:pic>
        <p:nvPicPr>
          <p:cNvPr id="8" name="內容版面配置區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9" t="57906" r="49048" b="17901"/>
          <a:stretch/>
        </p:blipFill>
        <p:spPr>
          <a:xfrm>
            <a:off x="7364361" y="2845752"/>
            <a:ext cx="4079024" cy="175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13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3" y="1027664"/>
            <a:ext cx="9036423" cy="5441962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altLang="zh-TW" dirty="0"/>
              <a:t>3.</a:t>
            </a:r>
            <a:r>
              <a:rPr lang="zh-TW" altLang="en-US" dirty="0"/>
              <a:t> 加入輸出層到模型</a:t>
            </a:r>
            <a:r>
              <a:rPr lang="en-US" altLang="zh-TW" dirty="0"/>
              <a:t>(</a:t>
            </a:r>
            <a:r>
              <a:rPr lang="zh-TW" altLang="en-US" dirty="0"/>
              <a:t>加第</a:t>
            </a:r>
            <a:r>
              <a:rPr lang="en-US" altLang="zh-TW" dirty="0"/>
              <a:t>3</a:t>
            </a:r>
            <a:r>
              <a:rPr lang="zh-TW" altLang="en-US" dirty="0"/>
              <a:t>層蛋糕</a:t>
            </a:r>
            <a:r>
              <a:rPr lang="en-US" altLang="zh-TW" dirty="0"/>
              <a:t>)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跟隱藏層語法相比較</a:t>
            </a:r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18</a:t>
            </a:fld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1809136" y="1582208"/>
            <a:ext cx="8618610" cy="70788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sz="2000" dirty="0" err="1"/>
              <a:t>model.add</a:t>
            </a:r>
            <a:r>
              <a:rPr lang="en-US" altLang="zh-TW" sz="2000" dirty="0"/>
              <a:t>(Dense(units=10,kernel_initializer='</a:t>
            </a:r>
            <a:r>
              <a:rPr lang="en-US" altLang="zh-TW" sz="2000" dirty="0" err="1"/>
              <a:t>normal',activation</a:t>
            </a:r>
            <a:r>
              <a:rPr lang="en-US" altLang="zh-TW" sz="2000" dirty="0"/>
              <a:t>='</a:t>
            </a:r>
            <a:r>
              <a:rPr lang="en-US" altLang="zh-TW" sz="2000" dirty="0" err="1"/>
              <a:t>softmax</a:t>
            </a:r>
            <a:r>
              <a:rPr lang="en-US" altLang="zh-TW" sz="2000" dirty="0"/>
              <a:t>'))</a:t>
            </a:r>
            <a:endParaRPr lang="zh-TW" altLang="en-US" sz="20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813" y="4189615"/>
            <a:ext cx="5210781" cy="215740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809136" y="3312690"/>
            <a:ext cx="8618610" cy="70788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sz="2000" dirty="0" err="1"/>
              <a:t>model.add</a:t>
            </a:r>
            <a:r>
              <a:rPr lang="en-US" altLang="zh-TW" sz="2000"/>
              <a:t>(Dense(units=256,input_dim=784,kernel_initializer</a:t>
            </a:r>
            <a:r>
              <a:rPr lang="en-US" altLang="zh-TW" sz="2000" dirty="0"/>
              <a:t>='</a:t>
            </a:r>
            <a:r>
              <a:rPr lang="en-US" altLang="zh-TW" sz="2000" dirty="0" err="1"/>
              <a:t>normal',activation</a:t>
            </a:r>
            <a:r>
              <a:rPr lang="en-US" altLang="zh-TW" sz="2000" dirty="0"/>
              <a:t>='</a:t>
            </a:r>
            <a:r>
              <a:rPr lang="en-US" altLang="zh-TW" sz="2000" dirty="0" err="1"/>
              <a:t>relu</a:t>
            </a:r>
            <a:r>
              <a:rPr lang="en-US" altLang="zh-TW" sz="2000" dirty="0"/>
              <a:t>'))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06147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635202"/>
              </p:ext>
            </p:extLst>
          </p:nvPr>
        </p:nvGraphicFramePr>
        <p:xfrm>
          <a:off x="1390650" y="1085237"/>
          <a:ext cx="9037638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2546">
                  <a:extLst>
                    <a:ext uri="{9D8B030D-6E8A-4147-A177-3AD203B41FA5}">
                      <a16:colId xmlns:a16="http://schemas.microsoft.com/office/drawing/2014/main" val="2725661326"/>
                    </a:ext>
                  </a:extLst>
                </a:gridCol>
                <a:gridCol w="3012546">
                  <a:extLst>
                    <a:ext uri="{9D8B030D-6E8A-4147-A177-3AD203B41FA5}">
                      <a16:colId xmlns:a16="http://schemas.microsoft.com/office/drawing/2014/main" val="1513565680"/>
                    </a:ext>
                  </a:extLst>
                </a:gridCol>
                <a:gridCol w="3012546">
                  <a:extLst>
                    <a:ext uri="{9D8B030D-6E8A-4147-A177-3AD203B41FA5}">
                      <a16:colId xmlns:a16="http://schemas.microsoft.com/office/drawing/2014/main" val="41906811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err="1"/>
                        <a:t>Keras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err="1" smtClean="0"/>
                        <a:t>TensorFlow</a:t>
                      </a:r>
                      <a:r>
                        <a:rPr lang="en-US" altLang="zh-TW" sz="2000" dirty="0" smtClean="0"/>
                        <a:t> 1</a:t>
                      </a:r>
                      <a:endParaRPr lang="zh-TW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9110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學習難易度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簡單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比較困難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115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使用彈性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中等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648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開發生產力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中等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709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執行效能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7664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適合使用者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初學者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進階使用者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8470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張量</a:t>
                      </a:r>
                      <a:r>
                        <a:rPr lang="en-US" altLang="zh-TW" sz="2000" dirty="0"/>
                        <a:t>(</a:t>
                      </a:r>
                      <a:r>
                        <a:rPr lang="zh-TW" altLang="en-US" sz="2000" dirty="0"/>
                        <a:t>矩陣</a:t>
                      </a:r>
                      <a:r>
                        <a:rPr lang="en-US" altLang="zh-TW" sz="2000" dirty="0"/>
                        <a:t>)</a:t>
                      </a:r>
                      <a:r>
                        <a:rPr lang="zh-TW" altLang="en-US" sz="2000" dirty="0"/>
                        <a:t>運算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不需自行設計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需自行設計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201473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19</a:t>
            </a:fld>
            <a:endParaRPr lang="zh-TW" altLang="en-US" dirty="0"/>
          </a:p>
        </p:txBody>
      </p:sp>
      <p:sp>
        <p:nvSpPr>
          <p:cNvPr id="7" name="內容版面配置區 2"/>
          <p:cNvSpPr txBox="1">
            <a:spLocks/>
          </p:cNvSpPr>
          <p:nvPr/>
        </p:nvSpPr>
        <p:spPr>
          <a:xfrm>
            <a:off x="1391323" y="4119717"/>
            <a:ext cx="9640471" cy="1712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 err="1" smtClean="0"/>
              <a:t>Keras</a:t>
            </a:r>
            <a:r>
              <a:rPr lang="zh-TW" altLang="en-US" dirty="0" smtClean="0"/>
              <a:t>：快速簡單建立</a:t>
            </a:r>
            <a:r>
              <a:rPr lang="zh-TW" altLang="en-US" dirty="0"/>
              <a:t>深度學習模型</a:t>
            </a:r>
            <a:endParaRPr lang="en-US" altLang="zh-TW" dirty="0"/>
          </a:p>
          <a:p>
            <a:r>
              <a:rPr lang="en-US" altLang="zh-TW" dirty="0" err="1" smtClean="0"/>
              <a:t>TensorFlow</a:t>
            </a:r>
            <a:r>
              <a:rPr lang="en-US" altLang="zh-TW" dirty="0" smtClean="0"/>
              <a:t> 1</a:t>
            </a:r>
            <a:r>
              <a:rPr lang="zh-TW" altLang="en-US" dirty="0" smtClean="0"/>
              <a:t>：針對</a:t>
            </a:r>
            <a:r>
              <a:rPr lang="zh-TW" altLang="en-US" dirty="0"/>
              <a:t>性地建立適合的 </a:t>
            </a:r>
            <a:r>
              <a:rPr lang="en-US" altLang="zh-TW" dirty="0"/>
              <a:t>ANN</a:t>
            </a:r>
            <a:r>
              <a:rPr lang="zh-TW" altLang="en-US" dirty="0"/>
              <a:t> 模型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57113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</a:t>
            </a:r>
            <a:r>
              <a:rPr lang="zh-TW" altLang="en-US"/>
              <a:t> </a:t>
            </a:r>
            <a:fld id="{028D3E5B-146C-4D6D-A3B9-A1B10278582E}" type="slidenum">
              <a:rPr lang="zh-TW" altLang="en-US" smtClean="0"/>
              <a:t>2</a:t>
            </a:fld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ED49F25-D0BA-4D32-B61F-C3358A53A258}"/>
              </a:ext>
            </a:extLst>
          </p:cNvPr>
          <p:cNvSpPr txBox="1"/>
          <p:nvPr/>
        </p:nvSpPr>
        <p:spPr>
          <a:xfrm>
            <a:off x="1061883" y="1188872"/>
            <a:ext cx="10304657" cy="39703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dirty="0">
                <a:effectLst/>
              </a:rPr>
              <a:t>本章將介紹</a:t>
            </a:r>
            <a:r>
              <a:rPr lang="en-US" altLang="zh-TW" sz="2800" dirty="0">
                <a:effectLst/>
              </a:rPr>
              <a:t>TensorFlow</a:t>
            </a:r>
            <a:r>
              <a:rPr lang="zh-TW" altLang="en-US" sz="2800" dirty="0">
                <a:effectLst/>
              </a:rPr>
              <a:t>與</a:t>
            </a:r>
            <a:r>
              <a:rPr lang="en-US" altLang="zh-TW" sz="2800" dirty="0" err="1">
                <a:effectLst/>
              </a:rPr>
              <a:t>Keras</a:t>
            </a:r>
            <a:r>
              <a:rPr lang="zh-TW" altLang="en-US" sz="2800" dirty="0" smtClean="0">
                <a:effectLst/>
              </a:rPr>
              <a:t>的演進。</a:t>
            </a:r>
            <a:endParaRPr lang="zh-TW" altLang="en-US" sz="2800" dirty="0">
              <a:effectLst/>
            </a:endParaRPr>
          </a:p>
          <a:p>
            <a:pPr>
              <a:lnSpc>
                <a:spcPct val="150000"/>
              </a:lnSpc>
            </a:pPr>
            <a:r>
              <a:rPr lang="en-US" altLang="zh-TW" sz="2800" dirty="0" err="1" smtClean="0">
                <a:effectLst/>
              </a:rPr>
              <a:t>TensorFlow</a:t>
            </a:r>
            <a:r>
              <a:rPr lang="zh-TW" altLang="en-US" sz="2800" dirty="0" smtClean="0">
                <a:effectLst/>
              </a:rPr>
              <a:t> </a:t>
            </a:r>
            <a:r>
              <a:rPr lang="en-US" altLang="zh-TW" sz="2800" dirty="0" smtClean="0">
                <a:effectLst/>
              </a:rPr>
              <a:t>1</a:t>
            </a:r>
            <a:r>
              <a:rPr lang="zh-TW" altLang="en-US" sz="2800" dirty="0" smtClean="0">
                <a:effectLst/>
              </a:rPr>
              <a:t>功能</a:t>
            </a:r>
            <a:r>
              <a:rPr lang="zh-TW" altLang="en-US" sz="2800" dirty="0">
                <a:effectLst/>
              </a:rPr>
              <a:t>強大、執行效率高、支援各種平台。然而是屬於低階的深度學習程式庫，學習門檻高</a:t>
            </a:r>
            <a:r>
              <a:rPr lang="zh-TW" altLang="en-US" sz="2800" dirty="0" smtClean="0">
                <a:effectLst/>
              </a:rPr>
              <a:t>。</a:t>
            </a:r>
            <a:r>
              <a:rPr lang="en-US" altLang="zh-TW" sz="2800" dirty="0" err="1" smtClean="0">
                <a:effectLst/>
              </a:rPr>
              <a:t>TensorFlow</a:t>
            </a:r>
            <a:r>
              <a:rPr lang="en-US" altLang="zh-TW" sz="2800" dirty="0" smtClean="0">
                <a:effectLst/>
              </a:rPr>
              <a:t> 2</a:t>
            </a:r>
            <a:r>
              <a:rPr lang="zh-TW" altLang="en-US" sz="2800" dirty="0" smtClean="0">
                <a:effectLst/>
              </a:rPr>
              <a:t>則經過改良簡化，降低了學習的門檻。</a:t>
            </a:r>
            <a:endParaRPr lang="en-US" altLang="zh-TW" sz="2800" dirty="0" smtClean="0">
              <a:effectLst/>
            </a:endParaRPr>
          </a:p>
          <a:p>
            <a:pPr>
              <a:lnSpc>
                <a:spcPct val="150000"/>
              </a:lnSpc>
            </a:pPr>
            <a:r>
              <a:rPr lang="en-US" altLang="zh-TW" sz="2800" dirty="0" err="1" smtClean="0">
                <a:effectLst/>
              </a:rPr>
              <a:t>Keras</a:t>
            </a:r>
            <a:r>
              <a:rPr lang="zh-TW" altLang="en-US" sz="2800" dirty="0" smtClean="0">
                <a:effectLst/>
              </a:rPr>
              <a:t>是</a:t>
            </a:r>
            <a:r>
              <a:rPr lang="zh-TW" altLang="en-US" sz="2800" dirty="0">
                <a:effectLst/>
              </a:rPr>
              <a:t>高階的深度學習程式庫，對初學者學習門檻低，可以很容易地建立深度學習模型，並且進行訓練、預測</a:t>
            </a:r>
            <a:r>
              <a:rPr lang="zh-TW" altLang="en-US" sz="2800" dirty="0" smtClean="0">
                <a:effectLst/>
              </a:rPr>
              <a:t>。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799892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Keras</a:t>
            </a:r>
            <a:r>
              <a:rPr lang="zh-TW" altLang="en-US" dirty="0" smtClean="0"/>
              <a:t> 的優點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20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988" y="1933211"/>
            <a:ext cx="10307251" cy="399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55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3.6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TensorFlow</a:t>
            </a:r>
            <a:r>
              <a:rPr lang="en-US" altLang="zh-TW" dirty="0" smtClean="0"/>
              <a:t> 2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21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r="2430"/>
          <a:stretch/>
        </p:blipFill>
        <p:spPr>
          <a:xfrm>
            <a:off x="732411" y="2027599"/>
            <a:ext cx="10749953" cy="287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2649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預設</a:t>
            </a:r>
            <a:r>
              <a:rPr lang="zh-TW" altLang="en-US" dirty="0" smtClean="0"/>
              <a:t>執行模式 </a:t>
            </a:r>
            <a:r>
              <a:rPr lang="en-US" altLang="zh-TW" dirty="0" smtClean="0"/>
              <a:t>Eager Execution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TensorFlow</a:t>
            </a:r>
            <a:r>
              <a:rPr lang="en-US" altLang="zh-TW" dirty="0" smtClean="0"/>
              <a:t> 1 </a:t>
            </a:r>
            <a:r>
              <a:rPr lang="zh-TW" altLang="en-US" dirty="0" smtClean="0"/>
              <a:t>預設使用 </a:t>
            </a:r>
            <a:r>
              <a:rPr lang="en-US" altLang="zh-TW" dirty="0" smtClean="0"/>
              <a:t>Graph Execution</a:t>
            </a:r>
            <a:r>
              <a:rPr lang="zh-TW" altLang="en-US" dirty="0" smtClean="0"/>
              <a:t>，因為快速、高效</a:t>
            </a:r>
            <a:endParaRPr lang="en-US" altLang="zh-TW" dirty="0" smtClean="0"/>
          </a:p>
          <a:p>
            <a:r>
              <a:rPr lang="zh-TW" altLang="en-US" dirty="0"/>
              <a:t>但</a:t>
            </a:r>
            <a:r>
              <a:rPr lang="zh-TW" altLang="en-US" dirty="0" smtClean="0"/>
              <a:t>因為競爭對手 </a:t>
            </a:r>
            <a:r>
              <a:rPr lang="en-US" altLang="zh-TW" dirty="0" err="1" smtClean="0"/>
              <a:t>PyTorch</a:t>
            </a:r>
            <a:r>
              <a:rPr lang="en-US" altLang="zh-TW" dirty="0" smtClean="0"/>
              <a:t> </a:t>
            </a:r>
            <a:r>
              <a:rPr lang="zh-TW" altLang="en-US" dirty="0" smtClean="0"/>
              <a:t>使用動態計算圖，簡單直觀的介面，對新手更具吸引力</a:t>
            </a:r>
            <a:endParaRPr lang="en-US" altLang="zh-TW" dirty="0" smtClean="0"/>
          </a:p>
          <a:p>
            <a:r>
              <a:rPr lang="zh-TW" altLang="en-US" dirty="0" smtClean="0"/>
              <a:t>所以，</a:t>
            </a:r>
            <a:r>
              <a:rPr lang="en-US" altLang="zh-TW" dirty="0" err="1" smtClean="0"/>
              <a:t>TensorFlow</a:t>
            </a:r>
            <a:r>
              <a:rPr lang="en-US" altLang="zh-TW" dirty="0" smtClean="0"/>
              <a:t> 2</a:t>
            </a:r>
            <a:r>
              <a:rPr lang="zh-TW" altLang="en-US" dirty="0" smtClean="0"/>
              <a:t> 改用 </a:t>
            </a:r>
            <a:r>
              <a:rPr lang="en-US" altLang="zh-TW" dirty="0" smtClean="0"/>
              <a:t>Eager Execution</a:t>
            </a:r>
            <a:r>
              <a:rPr lang="zh-TW" altLang="en-US" dirty="0" smtClean="0"/>
              <a:t>，具有簡單、直覺、容易偵錯的優點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449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什麼是計算圖</a:t>
            </a:r>
            <a:r>
              <a:rPr lang="en-US" altLang="zh-TW" dirty="0" smtClean="0"/>
              <a:t>(Computational graph)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23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721" y="1911106"/>
            <a:ext cx="9480879" cy="436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9914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TensorFlow</a:t>
            </a:r>
            <a:r>
              <a:rPr lang="en-US" altLang="zh-TW" dirty="0" smtClean="0"/>
              <a:t> 1 </a:t>
            </a:r>
            <a:r>
              <a:rPr lang="zh-TW" altLang="en-US" dirty="0" smtClean="0"/>
              <a:t>計算圖程式設計模式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24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052" y="1755794"/>
            <a:ext cx="9327400" cy="451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020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1320" y="1027664"/>
            <a:ext cx="9797790" cy="114300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Graph mode vs Eager mode</a:t>
            </a:r>
            <a:r>
              <a:rPr lang="zh-TW" altLang="en-US" dirty="0" smtClean="0"/>
              <a:t>：數值張量相乘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25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320" y="1896920"/>
            <a:ext cx="9036426" cy="454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6066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zh-TW" dirty="0"/>
              <a:t>Eager mode </a:t>
            </a:r>
            <a:r>
              <a:rPr lang="fr-FR" altLang="zh-TW" dirty="0" smtClean="0"/>
              <a:t>vs Graph </a:t>
            </a:r>
            <a:r>
              <a:rPr lang="fr-FR" altLang="zh-TW" dirty="0"/>
              <a:t>mode </a:t>
            </a:r>
            <a:r>
              <a:rPr lang="zh-TW" altLang="en-US" dirty="0"/>
              <a:t>優缺點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26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836" y="1778553"/>
            <a:ext cx="8893222" cy="45271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061408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API</a:t>
            </a:r>
            <a:r>
              <a:rPr lang="zh-TW" altLang="en-US" dirty="0" smtClean="0"/>
              <a:t> </a:t>
            </a:r>
            <a:r>
              <a:rPr lang="en-US" altLang="zh-TW" dirty="0" smtClean="0"/>
              <a:t>Cleanup </a:t>
            </a:r>
            <a:r>
              <a:rPr lang="zh-TW" altLang="en-US" dirty="0" smtClean="0"/>
              <a:t>介紹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27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674" y="2285000"/>
            <a:ext cx="10612651" cy="2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0553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err="1" smtClean="0"/>
              <a:t>tf.keras</a:t>
            </a:r>
            <a:r>
              <a:rPr lang="zh-TW" altLang="en-US" dirty="0" smtClean="0"/>
              <a:t> 是 </a:t>
            </a:r>
            <a:r>
              <a:rPr lang="en-US" altLang="zh-TW" dirty="0" err="1" smtClean="0"/>
              <a:t>TensorFlow</a:t>
            </a:r>
            <a:r>
              <a:rPr lang="en-US" altLang="zh-TW" dirty="0" smtClean="0"/>
              <a:t> 2 </a:t>
            </a:r>
            <a:r>
              <a:rPr lang="zh-TW" altLang="en-US" dirty="0" smtClean="0"/>
              <a:t>主要的高階</a:t>
            </a:r>
            <a:r>
              <a:rPr lang="en-US" altLang="zh-TW" dirty="0" smtClean="0"/>
              <a:t>API</a:t>
            </a:r>
            <a:r>
              <a:rPr lang="zh-TW" altLang="en-US" dirty="0" smtClean="0"/>
              <a:t>程式庫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28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024" y="1703466"/>
            <a:ext cx="10459951" cy="345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009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29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99" y="841283"/>
            <a:ext cx="10689001" cy="4900134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712171" y="5721753"/>
            <a:ext cx="51183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sz="2000" b="1" dirty="0" err="1" smtClean="0"/>
              <a:t>Keras</a:t>
            </a:r>
            <a:r>
              <a:rPr lang="zh-TW" altLang="en-US" sz="2000" b="1" dirty="0" smtClean="0"/>
              <a:t>除了</a:t>
            </a:r>
            <a:r>
              <a:rPr lang="en-US" altLang="zh-TW" sz="2000" b="1" dirty="0" err="1" smtClean="0"/>
              <a:t>TensorFlow</a:t>
            </a:r>
            <a:r>
              <a:rPr lang="zh-TW" altLang="en-US" sz="2000" b="1" dirty="0" smtClean="0"/>
              <a:t>還可以選擇</a:t>
            </a:r>
            <a:r>
              <a:rPr lang="en-US" altLang="zh-TW" sz="2000" b="1" dirty="0" smtClean="0"/>
              <a:t>CNTK</a:t>
            </a:r>
            <a:r>
              <a:rPr lang="zh-TW" altLang="en-US" sz="2000" b="1" dirty="0" smtClean="0"/>
              <a:t>或</a:t>
            </a:r>
            <a:r>
              <a:rPr lang="en-US" altLang="zh-TW" sz="2000" b="1" dirty="0" err="1" smtClean="0"/>
              <a:t>Theano</a:t>
            </a:r>
            <a:endParaRPr lang="zh-TW" altLang="en-US" sz="2000" b="1" dirty="0"/>
          </a:p>
        </p:txBody>
      </p:sp>
      <p:sp>
        <p:nvSpPr>
          <p:cNvPr id="9" name="文字方塊 8"/>
          <p:cNvSpPr txBox="1"/>
          <p:nvPr/>
        </p:nvSpPr>
        <p:spPr>
          <a:xfrm>
            <a:off x="5908537" y="5716836"/>
            <a:ext cx="56738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sz="2000" b="1" dirty="0" err="1" smtClean="0"/>
              <a:t>tf.keras</a:t>
            </a:r>
            <a:r>
              <a:rPr lang="zh-TW" altLang="en-US" sz="2000" b="1" dirty="0" smtClean="0"/>
              <a:t>是負責建立模型的部門</a:t>
            </a:r>
            <a:endParaRPr lang="en-US" altLang="zh-TW" sz="2000" b="1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2000" b="1" dirty="0"/>
              <a:t>與其他</a:t>
            </a:r>
            <a:r>
              <a:rPr lang="zh-TW" altLang="en-US" sz="2000" b="1" dirty="0" smtClean="0"/>
              <a:t>部門</a:t>
            </a:r>
            <a:r>
              <a:rPr lang="en-US" altLang="zh-TW" sz="2000" b="1" dirty="0" smtClean="0"/>
              <a:t>(</a:t>
            </a:r>
            <a:r>
              <a:rPr lang="zh-TW" altLang="en-US" sz="2000" b="1" dirty="0" smtClean="0"/>
              <a:t>例如</a:t>
            </a:r>
            <a:r>
              <a:rPr lang="en-US" altLang="zh-TW" sz="2000" b="1" dirty="0" err="1" smtClean="0"/>
              <a:t>tf.data</a:t>
            </a:r>
            <a:r>
              <a:rPr lang="zh-TW" altLang="en-US" sz="2000" b="1" dirty="0" smtClean="0"/>
              <a:t>、</a:t>
            </a:r>
            <a:r>
              <a:rPr lang="en-US" altLang="zh-TW" sz="2000" b="1" dirty="0" err="1" smtClean="0"/>
              <a:t>tf</a:t>
            </a:r>
            <a:r>
              <a:rPr lang="en-US" altLang="zh-TW" sz="2000" b="1" dirty="0" smtClean="0"/>
              <a:t> Hub</a:t>
            </a:r>
            <a:r>
              <a:rPr lang="zh-TW" altLang="en-US" sz="2000" b="1" dirty="0" smtClean="0"/>
              <a:t>等</a:t>
            </a:r>
            <a:r>
              <a:rPr lang="en-US" altLang="zh-TW" sz="2000" b="1" dirty="0" smtClean="0"/>
              <a:t>)</a:t>
            </a:r>
            <a:r>
              <a:rPr lang="zh-TW" altLang="en-US" sz="2000" b="1" dirty="0" smtClean="0"/>
              <a:t>整合運作</a:t>
            </a:r>
            <a:endParaRPr lang="zh-TW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369794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3" y="1027664"/>
            <a:ext cx="9036423" cy="4804965"/>
          </a:xfrm>
        </p:spPr>
        <p:txBody>
          <a:bodyPr/>
          <a:lstStyle/>
          <a:p>
            <a:r>
              <a:rPr lang="zh-TW" altLang="en-US" dirty="0"/>
              <a:t>深度學習的核心概念</a:t>
            </a:r>
            <a:endParaRPr lang="en-US" altLang="zh-TW" dirty="0"/>
          </a:p>
          <a:p>
            <a:pPr lvl="1"/>
            <a:r>
              <a:rPr lang="zh-TW" altLang="en-US" dirty="0"/>
              <a:t>使用張量</a:t>
            </a:r>
            <a:r>
              <a:rPr lang="en-US" altLang="zh-TW" dirty="0"/>
              <a:t>(</a:t>
            </a:r>
            <a:r>
              <a:rPr lang="zh-TW" altLang="en-US" dirty="0"/>
              <a:t>矩陣</a:t>
            </a:r>
            <a:r>
              <a:rPr lang="en-US" altLang="zh-TW" dirty="0"/>
              <a:t>)</a:t>
            </a:r>
            <a:r>
              <a:rPr lang="zh-TW" altLang="en-US" dirty="0"/>
              <a:t>運算，模擬神經網路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TensorFlow</a:t>
            </a:r>
            <a:r>
              <a:rPr lang="zh-TW" altLang="en-US" dirty="0"/>
              <a:t>的設計目的就是讓矩陣運算達到最高效能，並能在不同平台執行</a:t>
            </a:r>
            <a:endParaRPr lang="en-US" altLang="zh-TW" dirty="0"/>
          </a:p>
          <a:p>
            <a:r>
              <a:rPr lang="en-US" altLang="zh-TW" dirty="0" err="1"/>
              <a:t>TensorFlow</a:t>
            </a:r>
            <a:r>
              <a:rPr lang="zh-TW" altLang="en-US" dirty="0"/>
              <a:t>是由</a:t>
            </a:r>
            <a:r>
              <a:rPr lang="en-US" altLang="zh-TW" dirty="0"/>
              <a:t>Google</a:t>
            </a:r>
            <a:r>
              <a:rPr lang="zh-TW" altLang="en-US" dirty="0"/>
              <a:t>開發，進行研究與產品開發</a:t>
            </a:r>
            <a:endParaRPr lang="en-US" altLang="zh-TW" dirty="0"/>
          </a:p>
          <a:p>
            <a:pPr lvl="1"/>
            <a:r>
              <a:rPr lang="en-US" altLang="zh-TW" dirty="0"/>
              <a:t>Gmail</a:t>
            </a:r>
            <a:r>
              <a:rPr lang="zh-TW" altLang="en-US" dirty="0"/>
              <a:t>過濾垃圾信件、語音辨識、</a:t>
            </a:r>
            <a:r>
              <a:rPr lang="en-US" altLang="zh-TW" dirty="0"/>
              <a:t>Google</a:t>
            </a:r>
            <a:r>
              <a:rPr lang="zh-TW" altLang="en-US" dirty="0"/>
              <a:t>翻譯等</a:t>
            </a:r>
            <a:endParaRPr lang="en-US" altLang="zh-TW" dirty="0"/>
          </a:p>
          <a:p>
            <a:r>
              <a:rPr lang="zh-TW" altLang="en-US" dirty="0"/>
              <a:t>於</a:t>
            </a:r>
            <a:r>
              <a:rPr lang="en-US" altLang="zh-TW" dirty="0"/>
              <a:t>2015</a:t>
            </a:r>
            <a:r>
              <a:rPr lang="zh-TW" altLang="en-US" dirty="0"/>
              <a:t>年開放原始碼</a:t>
            </a:r>
            <a:endParaRPr lang="en-US" altLang="zh-TW" dirty="0"/>
          </a:p>
          <a:p>
            <a:pPr lvl="1"/>
            <a:r>
              <a:rPr lang="zh-TW" altLang="en-US" dirty="0"/>
              <a:t>開源軟體</a:t>
            </a:r>
            <a:r>
              <a:rPr lang="en-US" altLang="zh-TW" dirty="0"/>
              <a:t>(open source software, OSS)</a:t>
            </a:r>
          </a:p>
          <a:p>
            <a:pPr lvl="1"/>
            <a:r>
              <a:rPr lang="zh-TW" altLang="en-US" dirty="0"/>
              <a:t>希望建立共同標準，擴展深度學習應用</a:t>
            </a:r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450560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30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87" y="1088566"/>
            <a:ext cx="10650826" cy="468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6547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TensorFlow</a:t>
            </a:r>
            <a:r>
              <a:rPr lang="en-US" altLang="zh-TW" dirty="0" smtClean="0"/>
              <a:t> 2 </a:t>
            </a:r>
            <a:r>
              <a:rPr lang="zh-TW" altLang="en-US" dirty="0" smtClean="0"/>
              <a:t>建議使用 </a:t>
            </a:r>
            <a:r>
              <a:rPr lang="en-US" altLang="zh-TW" dirty="0" err="1" smtClean="0"/>
              <a:t>tf.keras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31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937" y="1889366"/>
            <a:ext cx="10498126" cy="375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2010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3.7 </a:t>
            </a:r>
            <a:r>
              <a:rPr lang="en-US" altLang="zh-TW" dirty="0" err="1" smtClean="0"/>
              <a:t>TensorFlow</a:t>
            </a:r>
            <a:r>
              <a:rPr lang="en-US" altLang="zh-TW" dirty="0" smtClean="0"/>
              <a:t> 2</a:t>
            </a:r>
            <a:r>
              <a:rPr lang="zh-TW" altLang="en-US" dirty="0" smtClean="0"/>
              <a:t> 特色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32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419" y="1762491"/>
            <a:ext cx="10498126" cy="408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691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33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117" y="773636"/>
            <a:ext cx="8322959" cy="567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0913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34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985837"/>
            <a:ext cx="107251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64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35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923925"/>
            <a:ext cx="10763250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8877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36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99" y="959866"/>
            <a:ext cx="10689001" cy="493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003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37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781050"/>
            <a:ext cx="1072515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6208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38</a:t>
            </a:fld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75" y="804862"/>
            <a:ext cx="10687050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463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TensorFlow</a:t>
            </a:r>
            <a:r>
              <a:rPr lang="en-US" altLang="zh-TW" dirty="0" smtClean="0"/>
              <a:t> 2 </a:t>
            </a:r>
            <a:r>
              <a:rPr lang="zh-TW" altLang="en-US" dirty="0" smtClean="0"/>
              <a:t>適合初學者與專家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39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12" y="1667775"/>
            <a:ext cx="10727176" cy="462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231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3.1</a:t>
            </a:r>
            <a:r>
              <a:rPr lang="zh-TW" altLang="en-US" dirty="0"/>
              <a:t> </a:t>
            </a:r>
            <a:r>
              <a:rPr lang="en-US" altLang="zh-TW" dirty="0" err="1"/>
              <a:t>TensorFlow</a:t>
            </a:r>
            <a:r>
              <a:rPr lang="zh-TW" altLang="en-US" dirty="0"/>
              <a:t> </a:t>
            </a:r>
            <a:r>
              <a:rPr lang="en-US" altLang="zh-TW" dirty="0" smtClean="0"/>
              <a:t>1</a:t>
            </a:r>
            <a:r>
              <a:rPr lang="zh-TW" altLang="en-US" dirty="0" smtClean="0"/>
              <a:t> 架構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4</a:t>
            </a:fld>
            <a:endParaRPr lang="zh-TW" altLang="en-US" dirty="0"/>
          </a:p>
        </p:txBody>
      </p:sp>
      <p:pic>
        <p:nvPicPr>
          <p:cNvPr id="6" name="內容版面配置區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6" t="25671" r="14089" b="9496"/>
          <a:stretch/>
        </p:blipFill>
        <p:spPr>
          <a:xfrm>
            <a:off x="688259" y="1691148"/>
            <a:ext cx="6843251" cy="4709652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7452852" y="1799297"/>
            <a:ext cx="4109883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/>
              <a:t>TensorFlow</a:t>
            </a:r>
            <a:r>
              <a:rPr lang="zh-TW" altLang="en-US" dirty="0"/>
              <a:t> 是較低階的應用編程介面</a:t>
            </a:r>
            <a:r>
              <a:rPr lang="en-US" altLang="zh-TW" dirty="0"/>
              <a:t>(Application Programming Interface, API)</a:t>
            </a:r>
            <a:r>
              <a:rPr lang="zh-TW" altLang="en-US" dirty="0"/>
              <a:t>，需自行設計操作模型</a:t>
            </a:r>
            <a:endParaRPr lang="en-US" altLang="zh-TW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r>
              <a:rPr lang="zh-TW" altLang="en-US" dirty="0"/>
              <a:t>對</a:t>
            </a:r>
            <a:r>
              <a:rPr lang="en-US" altLang="zh-TW" dirty="0"/>
              <a:t>Python</a:t>
            </a:r>
            <a:r>
              <a:rPr lang="zh-TW" altLang="en-US" dirty="0"/>
              <a:t>支援最好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分散式運算執行，縮短訓練時間</a:t>
            </a:r>
            <a:endParaRPr lang="en-US" altLang="zh-TW" dirty="0"/>
          </a:p>
          <a:p>
            <a:r>
              <a:rPr lang="zh-TW" altLang="en-US" dirty="0"/>
              <a:t> </a:t>
            </a:r>
            <a:endParaRPr lang="en-US" altLang="zh-TW" sz="2400" dirty="0"/>
          </a:p>
          <a:p>
            <a:r>
              <a:rPr lang="zh-TW" altLang="en-US" sz="2400" dirty="0"/>
              <a:t> </a:t>
            </a:r>
            <a:endParaRPr lang="en-US" altLang="zh-TW" sz="2400" dirty="0"/>
          </a:p>
          <a:p>
            <a:r>
              <a:rPr lang="en-US" altLang="zh-TW" dirty="0"/>
              <a:t>+</a:t>
            </a:r>
            <a:r>
              <a:rPr lang="zh-TW" altLang="en-US" dirty="0"/>
              <a:t>雲端伺服器執行</a:t>
            </a:r>
            <a:endParaRPr lang="en-US" altLang="zh-TW" dirty="0"/>
          </a:p>
          <a:p>
            <a:r>
              <a:rPr lang="zh-TW" altLang="en-US" sz="2400" dirty="0"/>
              <a:t>  </a:t>
            </a:r>
            <a:endParaRPr lang="en-US" altLang="zh-TW" sz="2400" dirty="0"/>
          </a:p>
          <a:p>
            <a:r>
              <a:rPr lang="en-US" altLang="zh-TW" dirty="0"/>
              <a:t>CPU</a:t>
            </a:r>
            <a:r>
              <a:rPr lang="zh-TW" altLang="en-US" dirty="0"/>
              <a:t>：中央處理器</a:t>
            </a:r>
            <a:endParaRPr lang="en-US" altLang="zh-TW" dirty="0"/>
          </a:p>
          <a:p>
            <a:r>
              <a:rPr lang="en-US" altLang="zh-TW" dirty="0"/>
              <a:t>GPU</a:t>
            </a:r>
            <a:r>
              <a:rPr lang="zh-TW" altLang="en-US" dirty="0"/>
              <a:t>：圖形處理器</a:t>
            </a:r>
            <a:endParaRPr lang="en-US" altLang="zh-TW" dirty="0"/>
          </a:p>
          <a:p>
            <a:r>
              <a:rPr lang="en-US" altLang="zh-TW" dirty="0"/>
              <a:t>TPU(Tensor Processing Unit)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0A1EE9B-19B9-4AC5-A77C-A0682BC2D6AF}"/>
              </a:ext>
            </a:extLst>
          </p:cNvPr>
          <p:cNvSpPr txBox="1"/>
          <p:nvPr/>
        </p:nvSpPr>
        <p:spPr>
          <a:xfrm>
            <a:off x="797316" y="2070317"/>
            <a:ext cx="1008000" cy="369332"/>
          </a:xfrm>
          <a:prstGeom prst="rect">
            <a:avLst/>
          </a:prstGeom>
          <a:solidFill>
            <a:srgbClr val="BBBCBF"/>
          </a:solidFill>
        </p:spPr>
        <p:txBody>
          <a:bodyPr wrap="square" rtlCol="0">
            <a:spAutoFit/>
          </a:bodyPr>
          <a:lstStyle/>
          <a:p>
            <a:r>
              <a:rPr lang="zh-TW" altLang="en-US" b="1" dirty="0"/>
              <a:t>高階</a:t>
            </a:r>
            <a:r>
              <a:rPr lang="en-US" altLang="zh-TW" b="1" dirty="0"/>
              <a:t>API</a:t>
            </a:r>
            <a:endParaRPr lang="zh-TW" altLang="en-US" b="1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39BCD09-96BD-4DAA-B53A-FE5B487180E9}"/>
              </a:ext>
            </a:extLst>
          </p:cNvPr>
          <p:cNvSpPr txBox="1"/>
          <p:nvPr/>
        </p:nvSpPr>
        <p:spPr>
          <a:xfrm>
            <a:off x="821402" y="3059668"/>
            <a:ext cx="1583759" cy="369332"/>
          </a:xfrm>
          <a:prstGeom prst="rect">
            <a:avLst/>
          </a:prstGeom>
          <a:solidFill>
            <a:srgbClr val="BBBCBF"/>
          </a:solidFill>
        </p:spPr>
        <p:txBody>
          <a:bodyPr wrap="square" rtlCol="0">
            <a:spAutoFit/>
          </a:bodyPr>
          <a:lstStyle/>
          <a:p>
            <a:r>
              <a:rPr lang="zh-TW" altLang="en-US" b="1" dirty="0"/>
              <a:t>前端程式語言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8B89749-2B04-4453-9229-985060AADADA}"/>
              </a:ext>
            </a:extLst>
          </p:cNvPr>
          <p:cNvSpPr txBox="1"/>
          <p:nvPr/>
        </p:nvSpPr>
        <p:spPr>
          <a:xfrm>
            <a:off x="797316" y="4797520"/>
            <a:ext cx="679146" cy="369332"/>
          </a:xfrm>
          <a:prstGeom prst="rect">
            <a:avLst/>
          </a:prstGeom>
          <a:solidFill>
            <a:srgbClr val="BBBCBF"/>
          </a:solidFill>
        </p:spPr>
        <p:txBody>
          <a:bodyPr wrap="square" rtlCol="0">
            <a:spAutoFit/>
          </a:bodyPr>
          <a:lstStyle/>
          <a:p>
            <a:r>
              <a:rPr lang="zh-TW" altLang="en-US" b="1" dirty="0"/>
              <a:t>平台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D0FFB8F-D8A6-474F-9792-BC9EB8F9B83D}"/>
              </a:ext>
            </a:extLst>
          </p:cNvPr>
          <p:cNvSpPr txBox="1"/>
          <p:nvPr/>
        </p:nvSpPr>
        <p:spPr>
          <a:xfrm>
            <a:off x="821401" y="5721707"/>
            <a:ext cx="881563" cy="369332"/>
          </a:xfrm>
          <a:prstGeom prst="rect">
            <a:avLst/>
          </a:prstGeom>
          <a:solidFill>
            <a:srgbClr val="BBBCBF"/>
          </a:solidFill>
        </p:spPr>
        <p:txBody>
          <a:bodyPr wrap="square" rtlCol="0">
            <a:spAutoFit/>
          </a:bodyPr>
          <a:lstStyle/>
          <a:p>
            <a:r>
              <a:rPr lang="zh-TW" altLang="en-US" b="1" dirty="0"/>
              <a:t>處理器</a:t>
            </a:r>
          </a:p>
        </p:txBody>
      </p:sp>
    </p:spTree>
    <p:extLst>
      <p:ext uri="{BB962C8B-B14F-4D97-AF65-F5344CB8AC3E}">
        <p14:creationId xmlns:p14="http://schemas.microsoft.com/office/powerpoint/2010/main" val="6379883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40</a:t>
            </a:fld>
            <a:endParaRPr lang="zh-TW" altLang="en-US" dirty="0"/>
          </a:p>
        </p:txBody>
      </p:sp>
      <p:sp>
        <p:nvSpPr>
          <p:cNvPr id="7" name="標題 6"/>
          <p:cNvSpPr>
            <a:spLocks noGrp="1"/>
          </p:cNvSpPr>
          <p:nvPr>
            <p:ph type="title"/>
          </p:nvPr>
        </p:nvSpPr>
        <p:spPr>
          <a:xfrm>
            <a:off x="830880" y="398398"/>
            <a:ext cx="9366325" cy="1143000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建立</a:t>
            </a:r>
            <a:r>
              <a:rPr lang="zh-TW" altLang="en-US" sz="3200" dirty="0" smtClean="0"/>
              <a:t>模型：簡易至客製化</a:t>
            </a:r>
            <a:endParaRPr lang="zh-TW" altLang="en-US" sz="3200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/>
          <a:srcRect r="945"/>
          <a:stretch/>
        </p:blipFill>
        <p:spPr>
          <a:xfrm>
            <a:off x="694237" y="1154438"/>
            <a:ext cx="10701350" cy="51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1319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Sequential API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41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12" y="1607300"/>
            <a:ext cx="10727176" cy="484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6620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Functional API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42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750" y="1710812"/>
            <a:ext cx="7914882" cy="469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407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Model </a:t>
            </a:r>
            <a:r>
              <a:rPr lang="en-US" altLang="zh-TW" dirty="0" err="1" smtClean="0"/>
              <a:t>Subclassing</a:t>
            </a:r>
            <a:r>
              <a:rPr lang="en-US" altLang="zh-TW" dirty="0" smtClean="0"/>
              <a:t> API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43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99" y="1806022"/>
            <a:ext cx="10689001" cy="466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5976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44</a:t>
            </a:fld>
            <a:endParaRPr lang="zh-TW" altLang="en-US" dirty="0"/>
          </a:p>
        </p:txBody>
      </p:sp>
      <p:sp>
        <p:nvSpPr>
          <p:cNvPr id="7" name="標題 6"/>
          <p:cNvSpPr>
            <a:spLocks noGrp="1"/>
          </p:cNvSpPr>
          <p:nvPr>
            <p:ph type="title"/>
          </p:nvPr>
        </p:nvSpPr>
        <p:spPr>
          <a:xfrm>
            <a:off x="830880" y="398398"/>
            <a:ext cx="9366325" cy="1143000"/>
          </a:xfrm>
        </p:spPr>
        <p:txBody>
          <a:bodyPr>
            <a:normAutofit/>
          </a:bodyPr>
          <a:lstStyle/>
          <a:p>
            <a:r>
              <a:rPr lang="zh-TW" altLang="en-US" sz="3200" dirty="0" smtClean="0"/>
              <a:t>訓練模型：簡易至靈活彈性</a:t>
            </a:r>
            <a:endParaRPr lang="zh-TW" altLang="en-US" sz="32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87" y="1124923"/>
            <a:ext cx="10650826" cy="48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5297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TensorFlow</a:t>
            </a:r>
            <a:r>
              <a:rPr lang="en-US" altLang="zh-TW" dirty="0" smtClean="0"/>
              <a:t> 2 </a:t>
            </a:r>
            <a:r>
              <a:rPr lang="zh-TW" altLang="en-US" dirty="0" smtClean="0"/>
              <a:t>資料處理方式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45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19" y="1856049"/>
            <a:ext cx="10459951" cy="408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3720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tf.data</a:t>
            </a:r>
            <a:r>
              <a:rPr lang="en-US" altLang="zh-TW" dirty="0" smtClean="0"/>
              <a:t> </a:t>
            </a:r>
            <a:r>
              <a:rPr lang="zh-TW" altLang="en-US" dirty="0" smtClean="0"/>
              <a:t>資料輸入流水線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46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320" y="1716913"/>
            <a:ext cx="8613426" cy="430992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443487" y="5622942"/>
            <a:ext cx="3128512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sz="1600" dirty="0" err="1" smtClean="0"/>
              <a:t>model.fit</a:t>
            </a:r>
            <a:r>
              <a:rPr lang="en-US" altLang="zh-TW" sz="1600" dirty="0" smtClean="0"/>
              <a:t>(dataset)</a:t>
            </a:r>
          </a:p>
          <a:p>
            <a:r>
              <a:rPr lang="en-US" altLang="zh-TW" sz="1600" dirty="0" err="1" smtClean="0"/>
              <a:t>model.evaluate</a:t>
            </a:r>
            <a:r>
              <a:rPr lang="en-US" altLang="zh-TW" sz="1600" dirty="0" smtClean="0"/>
              <a:t>(dataset)</a:t>
            </a:r>
          </a:p>
          <a:p>
            <a:r>
              <a:rPr lang="en-US" altLang="zh-TW" sz="1600" dirty="0" err="1" smtClean="0"/>
              <a:t>model.predict</a:t>
            </a:r>
            <a:r>
              <a:rPr lang="en-US" altLang="zh-TW" sz="1600" dirty="0" smtClean="0"/>
              <a:t>(dataset)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7994662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TensorFlow</a:t>
            </a:r>
            <a:r>
              <a:rPr lang="en-US" altLang="zh-TW" dirty="0" smtClean="0"/>
              <a:t> Datasets (TFDS)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47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320" y="1760278"/>
            <a:ext cx="9139028" cy="456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044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TensorFlow</a:t>
            </a:r>
            <a:r>
              <a:rPr lang="en-US" altLang="zh-TW" dirty="0"/>
              <a:t> Datasets (TFDS)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48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320" y="1716913"/>
            <a:ext cx="8613426" cy="430992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443487" y="5622942"/>
            <a:ext cx="3128512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sz="1600" dirty="0" err="1" smtClean="0"/>
              <a:t>model.fit</a:t>
            </a:r>
            <a:r>
              <a:rPr lang="en-US" altLang="zh-TW" sz="1600" dirty="0" smtClean="0"/>
              <a:t>(dataset)</a:t>
            </a:r>
          </a:p>
          <a:p>
            <a:r>
              <a:rPr lang="en-US" altLang="zh-TW" sz="1600" dirty="0" err="1" smtClean="0"/>
              <a:t>model.evaluate</a:t>
            </a:r>
            <a:r>
              <a:rPr lang="en-US" altLang="zh-TW" sz="1600" dirty="0" smtClean="0"/>
              <a:t>(dataset)</a:t>
            </a:r>
          </a:p>
          <a:p>
            <a:r>
              <a:rPr lang="en-US" altLang="zh-TW" sz="1600" dirty="0" err="1" smtClean="0"/>
              <a:t>model.predict</a:t>
            </a:r>
            <a:r>
              <a:rPr lang="en-US" altLang="zh-TW" sz="1600" dirty="0" smtClean="0"/>
              <a:t>(dataset)</a:t>
            </a:r>
            <a:endParaRPr lang="zh-TW" altLang="en-US" sz="1600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/>
          <a:srcRect r="1102"/>
          <a:stretch/>
        </p:blipFill>
        <p:spPr>
          <a:xfrm>
            <a:off x="7684048" y="3668012"/>
            <a:ext cx="3809862" cy="175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8111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mtClean="0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# </a:t>
            </a:r>
            <a:fld id="{028D3E5B-146C-4D6D-A3B9-A1B10278582E}" type="slidenum">
              <a:rPr lang="zh-TW" altLang="en-US" smtClean="0"/>
              <a:t>49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053" y="729276"/>
            <a:ext cx="10463365" cy="555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971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3.2</a:t>
            </a:r>
            <a:r>
              <a:rPr lang="zh-TW" altLang="en-US" dirty="0"/>
              <a:t> </a:t>
            </a:r>
            <a:r>
              <a:rPr lang="en-US" altLang="zh-TW" dirty="0" err="1"/>
              <a:t>TensorFlow</a:t>
            </a:r>
            <a:r>
              <a:rPr lang="zh-TW" altLang="en-US" dirty="0"/>
              <a:t> 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3" y="1671484"/>
            <a:ext cx="9036423" cy="4161145"/>
          </a:xfrm>
        </p:spPr>
        <p:txBody>
          <a:bodyPr/>
          <a:lstStyle/>
          <a:p>
            <a:pPr marL="68580" indent="0">
              <a:buNone/>
            </a:pPr>
            <a:r>
              <a:rPr lang="en-US" altLang="zh-TW" dirty="0" err="1"/>
              <a:t>TensorFlow</a:t>
            </a:r>
            <a:r>
              <a:rPr lang="zh-TW" altLang="en-US" dirty="0"/>
              <a:t> 是由 </a:t>
            </a:r>
            <a:r>
              <a:rPr lang="en-US" altLang="zh-TW" dirty="0"/>
              <a:t>Tensor</a:t>
            </a:r>
            <a:r>
              <a:rPr lang="zh-TW" altLang="en-US" dirty="0"/>
              <a:t> 與 </a:t>
            </a:r>
            <a:r>
              <a:rPr lang="en-US" altLang="zh-TW" dirty="0"/>
              <a:t>Flow</a:t>
            </a:r>
            <a:r>
              <a:rPr lang="zh-TW" altLang="en-US" dirty="0"/>
              <a:t> 組成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5</a:t>
            </a:fld>
            <a:endParaRPr lang="zh-TW" altLang="en-US" dirty="0"/>
          </a:p>
        </p:txBody>
      </p:sp>
      <p:pic>
        <p:nvPicPr>
          <p:cNvPr id="6" name="內容版面配置區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" t="29125" r="4084" b="2511"/>
          <a:stretch/>
        </p:blipFill>
        <p:spPr>
          <a:xfrm>
            <a:off x="1533833" y="2170663"/>
            <a:ext cx="8768716" cy="430578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0DB8F25-87B8-4318-9C3D-FDEE1D16BA0A}"/>
              </a:ext>
            </a:extLst>
          </p:cNvPr>
          <p:cNvSpPr txBox="1"/>
          <p:nvPr/>
        </p:nvSpPr>
        <p:spPr>
          <a:xfrm>
            <a:off x="1495881" y="2170662"/>
            <a:ext cx="9653900" cy="138499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2000" b="1" dirty="0">
                <a:latin typeface="+mn-ea"/>
              </a:rPr>
              <a:t>Tensor</a:t>
            </a:r>
            <a:r>
              <a:rPr lang="zh-TW" altLang="en-US" sz="2000" b="1" dirty="0">
                <a:latin typeface="+mn-ea"/>
              </a:rPr>
              <a:t>張量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TW" altLang="en-US" dirty="0" smtClean="0">
                <a:latin typeface="+mn-ea"/>
              </a:rPr>
              <a:t>在</a:t>
            </a:r>
            <a:r>
              <a:rPr lang="zh-TW" altLang="en-US" dirty="0">
                <a:latin typeface="+mn-ea"/>
              </a:rPr>
              <a:t>數學</a:t>
            </a:r>
            <a:r>
              <a:rPr lang="zh-TW" altLang="en-US" dirty="0" smtClean="0">
                <a:latin typeface="+mn-ea"/>
              </a:rPr>
              <a:t>裡，張</a:t>
            </a:r>
            <a:r>
              <a:rPr lang="zh-TW" altLang="en-US" dirty="0">
                <a:latin typeface="+mn-ea"/>
              </a:rPr>
              <a:t>量是一種幾何</a:t>
            </a:r>
            <a:r>
              <a:rPr lang="zh-TW" altLang="en-US" dirty="0" smtClean="0">
                <a:latin typeface="+mn-ea"/>
              </a:rPr>
              <a:t>實體</a:t>
            </a:r>
            <a:r>
              <a:rPr lang="zh-TW" altLang="en-US" dirty="0">
                <a:latin typeface="+mn-ea"/>
              </a:rPr>
              <a:t>，</a:t>
            </a:r>
            <a:r>
              <a:rPr lang="zh-TW" altLang="en-US" dirty="0" smtClean="0">
                <a:latin typeface="+mn-ea"/>
              </a:rPr>
              <a:t>或是</a:t>
            </a:r>
            <a:r>
              <a:rPr lang="zh-TW" altLang="en-US" dirty="0">
                <a:latin typeface="+mn-ea"/>
              </a:rPr>
              <a:t>廣義上的「數量</a:t>
            </a:r>
            <a:r>
              <a:rPr lang="zh-TW" altLang="en-US" dirty="0" smtClean="0">
                <a:latin typeface="+mn-ea"/>
              </a:rPr>
              <a:t>」</a:t>
            </a:r>
            <a:r>
              <a:rPr lang="zh-TW" altLang="en-US" dirty="0">
                <a:latin typeface="+mn-ea"/>
              </a:rPr>
              <a:t>。</a:t>
            </a:r>
            <a:r>
              <a:rPr lang="zh-TW" altLang="en-US" dirty="0" smtClean="0">
                <a:latin typeface="+mn-ea"/>
              </a:rPr>
              <a:t>在此</a:t>
            </a:r>
            <a:r>
              <a:rPr lang="zh-TW" altLang="en-US" dirty="0">
                <a:latin typeface="+mn-ea"/>
              </a:rPr>
              <a:t>所謂的「數量」包含「純量、向量或矩陣」。</a:t>
            </a:r>
            <a:r>
              <a:rPr lang="en-US" altLang="zh-TW" dirty="0">
                <a:latin typeface="+mn-ea"/>
              </a:rPr>
              <a:t>0</a:t>
            </a:r>
            <a:r>
              <a:rPr lang="zh-TW" altLang="en-US" dirty="0">
                <a:latin typeface="+mn-ea"/>
              </a:rPr>
              <a:t>維的張量為</a:t>
            </a:r>
            <a:r>
              <a:rPr lang="zh-TW" altLang="en-US" dirty="0" smtClean="0">
                <a:latin typeface="+mn-ea"/>
              </a:rPr>
              <a:t>純量</a:t>
            </a:r>
            <a:r>
              <a:rPr lang="zh-TW" altLang="en-US" dirty="0">
                <a:latin typeface="+mn-ea"/>
              </a:rPr>
              <a:t>，</a:t>
            </a:r>
            <a:r>
              <a:rPr lang="en-US" altLang="zh-TW" dirty="0" smtClean="0">
                <a:latin typeface="+mn-ea"/>
              </a:rPr>
              <a:t>1</a:t>
            </a:r>
            <a:r>
              <a:rPr lang="zh-TW" altLang="en-US" dirty="0">
                <a:latin typeface="+mn-ea"/>
              </a:rPr>
              <a:t>維的張量是</a:t>
            </a:r>
            <a:r>
              <a:rPr lang="zh-TW" altLang="en-US" dirty="0" smtClean="0">
                <a:latin typeface="+mn-ea"/>
              </a:rPr>
              <a:t>向量</a:t>
            </a:r>
            <a:r>
              <a:rPr lang="zh-TW" altLang="en-US" dirty="0">
                <a:latin typeface="+mn-ea"/>
              </a:rPr>
              <a:t>，</a:t>
            </a:r>
            <a:r>
              <a:rPr lang="en-US" altLang="zh-TW" dirty="0" smtClean="0">
                <a:latin typeface="+mn-ea"/>
              </a:rPr>
              <a:t>2</a:t>
            </a:r>
            <a:r>
              <a:rPr lang="zh-TW" altLang="en-US" dirty="0">
                <a:latin typeface="+mn-ea"/>
              </a:rPr>
              <a:t>維以上的張量是矩陣。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BC187D3-7670-451A-916C-DDE58B541D71}"/>
              </a:ext>
            </a:extLst>
          </p:cNvPr>
          <p:cNvSpPr txBox="1"/>
          <p:nvPr/>
        </p:nvSpPr>
        <p:spPr>
          <a:xfrm>
            <a:off x="7059704" y="3726346"/>
            <a:ext cx="1773903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1600" dirty="0">
                <a:latin typeface="+mn-ea"/>
              </a:rPr>
              <a:t>0</a:t>
            </a:r>
            <a:r>
              <a:rPr lang="zh-TW" altLang="en-US" sz="1600" dirty="0">
                <a:latin typeface="+mn-ea"/>
              </a:rPr>
              <a:t>維的張量</a:t>
            </a:r>
            <a:r>
              <a:rPr lang="en-US" altLang="zh-TW" sz="1600" dirty="0">
                <a:latin typeface="+mn-ea"/>
              </a:rPr>
              <a:t>(</a:t>
            </a:r>
            <a:r>
              <a:rPr lang="zh-TW" altLang="en-US" sz="1600" dirty="0">
                <a:latin typeface="+mn-ea"/>
              </a:rPr>
              <a:t>數值</a:t>
            </a:r>
            <a:r>
              <a:rPr lang="en-US" altLang="zh-TW" sz="1600" dirty="0">
                <a:latin typeface="+mn-ea"/>
              </a:rPr>
              <a:t>)</a:t>
            </a:r>
            <a:endParaRPr lang="zh-TW" altLang="en-US" sz="1600" dirty="0">
              <a:latin typeface="+mn-ea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F49AAF3-BB55-4D8E-A803-DFCD6EB14B43}"/>
              </a:ext>
            </a:extLst>
          </p:cNvPr>
          <p:cNvSpPr txBox="1"/>
          <p:nvPr/>
        </p:nvSpPr>
        <p:spPr>
          <a:xfrm>
            <a:off x="7059704" y="4559876"/>
            <a:ext cx="1841016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1600" dirty="0">
                <a:latin typeface="+mn-ea"/>
              </a:rPr>
              <a:t>1</a:t>
            </a:r>
            <a:r>
              <a:rPr lang="zh-TW" altLang="en-US" sz="1600" dirty="0">
                <a:latin typeface="+mn-ea"/>
              </a:rPr>
              <a:t>維的張量</a:t>
            </a:r>
            <a:r>
              <a:rPr lang="en-US" altLang="zh-TW" sz="1600" dirty="0">
                <a:latin typeface="+mn-ea"/>
              </a:rPr>
              <a:t>(</a:t>
            </a:r>
            <a:r>
              <a:rPr lang="zh-TW" altLang="en-US" sz="1600" dirty="0">
                <a:latin typeface="+mn-ea"/>
              </a:rPr>
              <a:t>向量</a:t>
            </a:r>
            <a:r>
              <a:rPr lang="en-US" altLang="zh-TW" sz="1600" dirty="0">
                <a:latin typeface="+mn-ea"/>
              </a:rPr>
              <a:t>)</a:t>
            </a:r>
            <a:endParaRPr lang="zh-TW" altLang="en-US" sz="1600" dirty="0">
              <a:latin typeface="+mn-ea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FBF33B4-075A-4C72-A8DC-645DEDFB9193}"/>
              </a:ext>
            </a:extLst>
          </p:cNvPr>
          <p:cNvSpPr txBox="1"/>
          <p:nvPr/>
        </p:nvSpPr>
        <p:spPr>
          <a:xfrm>
            <a:off x="7059704" y="5449055"/>
            <a:ext cx="2235298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1600" dirty="0">
                <a:latin typeface="+mn-ea"/>
              </a:rPr>
              <a:t>2</a:t>
            </a:r>
            <a:r>
              <a:rPr lang="zh-TW" altLang="en-US" sz="1600" dirty="0">
                <a:latin typeface="+mn-ea"/>
              </a:rPr>
              <a:t>維以上的張量</a:t>
            </a:r>
            <a:r>
              <a:rPr lang="en-US" altLang="zh-TW" sz="1600" dirty="0">
                <a:latin typeface="+mn-ea"/>
              </a:rPr>
              <a:t>(</a:t>
            </a:r>
            <a:r>
              <a:rPr lang="zh-TW" altLang="en-US" sz="1600" dirty="0">
                <a:latin typeface="+mn-ea"/>
              </a:rPr>
              <a:t>矩陣</a:t>
            </a:r>
            <a:r>
              <a:rPr lang="en-US" altLang="zh-TW" sz="1600" dirty="0">
                <a:latin typeface="+mn-ea"/>
              </a:rPr>
              <a:t>)</a:t>
            </a:r>
            <a:endParaRPr lang="zh-TW" altLang="en-US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5391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3" y="1027664"/>
            <a:ext cx="9036423" cy="4804965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TW" dirty="0"/>
              <a:t>Flow </a:t>
            </a:r>
            <a:r>
              <a:rPr lang="zh-TW" altLang="en-US" dirty="0"/>
              <a:t>資料流程</a:t>
            </a:r>
            <a:endParaRPr lang="en-US" altLang="zh-TW" dirty="0"/>
          </a:p>
          <a:p>
            <a:r>
              <a:rPr lang="zh-TW" altLang="en-US" dirty="0"/>
              <a:t>為讓 </a:t>
            </a:r>
            <a:r>
              <a:rPr lang="en-US" altLang="zh-TW" dirty="0" err="1"/>
              <a:t>TensorFlow</a:t>
            </a:r>
            <a:r>
              <a:rPr lang="zh-TW" altLang="en-US" dirty="0"/>
              <a:t> 支援不同的程式語言與平台</a:t>
            </a:r>
            <a:endParaRPr lang="en-US" altLang="zh-TW" dirty="0"/>
          </a:p>
          <a:p>
            <a:r>
              <a:rPr lang="en-US" altLang="zh-TW" dirty="0" err="1"/>
              <a:t>TensorFlow</a:t>
            </a:r>
            <a:r>
              <a:rPr lang="en-US" altLang="zh-TW" dirty="0"/>
              <a:t> </a:t>
            </a:r>
            <a:r>
              <a:rPr lang="zh-TW" altLang="en-US" dirty="0"/>
              <a:t>需先建立「計算圖」</a:t>
            </a:r>
            <a:r>
              <a:rPr lang="en-US" altLang="zh-TW" dirty="0"/>
              <a:t>(Computational Graph)</a:t>
            </a:r>
          </a:p>
          <a:p>
            <a:pPr lvl="1"/>
            <a:r>
              <a:rPr lang="zh-TW" altLang="en-US" dirty="0"/>
              <a:t>張量運算與資料處理流程</a:t>
            </a:r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6</a:t>
            </a:fld>
            <a:endParaRPr lang="zh-TW" altLang="en-US" dirty="0"/>
          </a:p>
        </p:txBody>
      </p:sp>
      <p:pic>
        <p:nvPicPr>
          <p:cNvPr id="6" name="內容版面配置區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6" t="27799" r="4926" b="2837"/>
          <a:stretch/>
        </p:blipFill>
        <p:spPr>
          <a:xfrm>
            <a:off x="727586" y="2941946"/>
            <a:ext cx="7570839" cy="3421654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7393856" y="3080478"/>
            <a:ext cx="44048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算式： </a:t>
            </a:r>
            <a:r>
              <a:rPr lang="en-US" altLang="zh-TW" sz="2000" dirty="0"/>
              <a:t>y=</a:t>
            </a:r>
            <a:r>
              <a:rPr lang="en-US" altLang="zh-TW" sz="2000" dirty="0" err="1"/>
              <a:t>MatMul</a:t>
            </a:r>
            <a:r>
              <a:rPr lang="en-US" altLang="zh-TW" sz="2000" dirty="0"/>
              <a:t>(x, W)+b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/>
              <a:t>x, W, b </a:t>
            </a:r>
            <a:r>
              <a:rPr lang="zh-TW" altLang="en-US" sz="2000" dirty="0"/>
              <a:t>都是張量</a:t>
            </a:r>
            <a:r>
              <a:rPr lang="en-US" altLang="zh-TW" sz="2000" dirty="0"/>
              <a:t>(</a:t>
            </a:r>
            <a:r>
              <a:rPr lang="zh-TW" altLang="en-US" sz="2000" dirty="0"/>
              <a:t>矩陣</a:t>
            </a:r>
            <a:r>
              <a:rPr lang="en-US" altLang="zh-TW" sz="20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/>
              <a:t>W, b</a:t>
            </a:r>
            <a:r>
              <a:rPr lang="zh-TW" altLang="en-US" sz="2000" dirty="0"/>
              <a:t> 先用亂數初始化</a:t>
            </a:r>
            <a:endParaRPr lang="en-US" altLang="zh-TW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使用 </a:t>
            </a:r>
            <a:r>
              <a:rPr lang="en-US" altLang="zh-TW" sz="2000" dirty="0" err="1"/>
              <a:t>MatMul</a:t>
            </a:r>
            <a:r>
              <a:rPr lang="en-US" altLang="zh-TW" sz="2000" dirty="0"/>
              <a:t> </a:t>
            </a:r>
            <a:r>
              <a:rPr lang="zh-TW" altLang="en-US" sz="2000" dirty="0"/>
              <a:t>進行張量乘積</a:t>
            </a:r>
            <a:endParaRPr lang="en-US" altLang="zh-TW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再加上 </a:t>
            </a:r>
            <a:r>
              <a:rPr lang="en-US" altLang="zh-TW" sz="2000" dirty="0"/>
              <a:t>b</a:t>
            </a:r>
            <a:r>
              <a:rPr lang="zh-TW" altLang="en-US" sz="2000" dirty="0"/>
              <a:t>，可得結果 </a:t>
            </a:r>
            <a:r>
              <a:rPr lang="en-US" altLang="zh-TW" sz="2000" dirty="0"/>
              <a:t>y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553119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7</a:t>
            </a:fld>
            <a:endParaRPr lang="zh-TW" altLang="en-US" dirty="0"/>
          </a:p>
        </p:txBody>
      </p:sp>
      <p:pic>
        <p:nvPicPr>
          <p:cNvPr id="1026" name="Picture 2" descr="https://www.tensorflow.org/images/tensors_flowing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79" y="377556"/>
            <a:ext cx="3421259" cy="6082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4127438" y="6090462"/>
            <a:ext cx="63930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https://www.tensorflow.org/images/tensors_flowing.gif</a:t>
            </a:r>
          </a:p>
        </p:txBody>
      </p:sp>
    </p:spTree>
    <p:extLst>
      <p:ext uri="{BB962C8B-B14F-4D97-AF65-F5344CB8AC3E}">
        <p14:creationId xmlns:p14="http://schemas.microsoft.com/office/powerpoint/2010/main" val="1488412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3.3 </a:t>
            </a:r>
            <a:r>
              <a:rPr lang="en-US" altLang="zh-TW" dirty="0" err="1"/>
              <a:t>TensorFlow</a:t>
            </a:r>
            <a:r>
              <a:rPr lang="zh-TW" altLang="en-US" dirty="0"/>
              <a:t> 程式設計模式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8</a:t>
            </a:fld>
            <a:endParaRPr lang="zh-TW" altLang="en-US" dirty="0"/>
          </a:p>
        </p:txBody>
      </p:sp>
      <p:pic>
        <p:nvPicPr>
          <p:cNvPr id="6" name="內容版面配置區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405" y="1599163"/>
            <a:ext cx="9841642" cy="4850797"/>
          </a:xfrm>
        </p:spPr>
      </p:pic>
      <p:sp>
        <p:nvSpPr>
          <p:cNvPr id="7" name="文字方塊 6"/>
          <p:cNvSpPr txBox="1"/>
          <p:nvPr/>
        </p:nvSpPr>
        <p:spPr>
          <a:xfrm>
            <a:off x="1356851" y="3376854"/>
            <a:ext cx="2428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C00000"/>
                </a:solidFill>
              </a:rPr>
              <a:t>建立 </a:t>
            </a:r>
            <a:r>
              <a:rPr lang="en-US" altLang="zh-TW" b="1" dirty="0">
                <a:solidFill>
                  <a:srgbClr val="C00000"/>
                </a:solidFill>
              </a:rPr>
              <a:t>Session (</a:t>
            </a:r>
            <a:r>
              <a:rPr lang="zh-TW" altLang="en-US" b="1" dirty="0">
                <a:solidFill>
                  <a:srgbClr val="C00000"/>
                </a:solidFill>
              </a:rPr>
              <a:t>對談</a:t>
            </a:r>
            <a:r>
              <a:rPr lang="en-US" altLang="zh-TW" b="1" dirty="0">
                <a:solidFill>
                  <a:srgbClr val="C00000"/>
                </a:solidFill>
              </a:rPr>
              <a:t>)</a:t>
            </a:r>
            <a:endParaRPr lang="zh-TW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087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172" y="2648039"/>
            <a:ext cx="4333899" cy="136352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補充 </a:t>
            </a:r>
            <a:r>
              <a:rPr lang="en-US" altLang="zh-TW" dirty="0"/>
              <a:t>-</a:t>
            </a:r>
            <a:r>
              <a:rPr lang="zh-TW" altLang="en-US" dirty="0"/>
              <a:t> 程式語言世代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1324" y="1799303"/>
            <a:ext cx="9953252" cy="4650657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zh-TW" altLang="en-US" dirty="0"/>
              <a:t>第一代：機器語言</a:t>
            </a:r>
            <a:r>
              <a:rPr lang="en-US" altLang="zh-TW" dirty="0"/>
              <a:t>(Machine language)</a:t>
            </a:r>
          </a:p>
          <a:p>
            <a:pPr lvl="1"/>
            <a:r>
              <a:rPr lang="zh-TW" altLang="en-US" dirty="0"/>
              <a:t>由</a:t>
            </a:r>
            <a:r>
              <a:rPr lang="en-US" altLang="zh-TW" dirty="0"/>
              <a:t>0</a:t>
            </a:r>
            <a:r>
              <a:rPr lang="zh-TW" altLang="en-US" dirty="0"/>
              <a:t>和</a:t>
            </a:r>
            <a:r>
              <a:rPr lang="en-US" altLang="zh-TW" dirty="0"/>
              <a:t>1</a:t>
            </a:r>
            <a:r>
              <a:rPr lang="zh-TW" altLang="en-US" dirty="0"/>
              <a:t>的邏輯狀態組成，</a:t>
            </a:r>
            <a:r>
              <a:rPr lang="en-US" altLang="zh-TW" dirty="0"/>
              <a:t>CPU</a:t>
            </a:r>
            <a:r>
              <a:rPr lang="zh-TW" altLang="en-US" dirty="0"/>
              <a:t>可直接執行</a:t>
            </a:r>
            <a:endParaRPr lang="en-US" altLang="zh-TW" dirty="0"/>
          </a:p>
          <a:p>
            <a:pPr lvl="1"/>
            <a:r>
              <a:rPr lang="zh-TW" altLang="en-US" dirty="0"/>
              <a:t>執行速度最快、開發難度高，可讀性低</a:t>
            </a:r>
            <a:endParaRPr lang="en-US" altLang="zh-TW" dirty="0"/>
          </a:p>
          <a:p>
            <a:pPr lvl="1"/>
            <a:endParaRPr lang="zh-TW" altLang="en-US" dirty="0"/>
          </a:p>
          <a:p>
            <a:pPr marL="68580" indent="0">
              <a:buNone/>
            </a:pPr>
            <a:r>
              <a:rPr lang="zh-TW" altLang="en-US" dirty="0"/>
              <a:t>第二代：組合語言</a:t>
            </a:r>
            <a:endParaRPr lang="en-US" altLang="zh-TW" dirty="0"/>
          </a:p>
          <a:p>
            <a:pPr lvl="1"/>
            <a:r>
              <a:rPr lang="zh-TW" altLang="en-US" dirty="0"/>
              <a:t>屬於低階語言，但可讀性較高</a:t>
            </a:r>
            <a:endParaRPr lang="en-US" altLang="zh-TW" dirty="0"/>
          </a:p>
          <a:p>
            <a:pPr lvl="1"/>
            <a:r>
              <a:rPr lang="zh-TW" altLang="en-US" dirty="0"/>
              <a:t>例如：</a:t>
            </a:r>
            <a:r>
              <a:rPr lang="en-US" altLang="zh-TW" dirty="0"/>
              <a:t>ADD</a:t>
            </a:r>
            <a:r>
              <a:rPr lang="zh-TW" altLang="en-US" dirty="0"/>
              <a:t>代表「相加」、</a:t>
            </a:r>
            <a:r>
              <a:rPr lang="en-US" altLang="zh-TW" dirty="0"/>
              <a:t>LDA</a:t>
            </a:r>
            <a:r>
              <a:rPr lang="zh-TW" altLang="en-US" dirty="0"/>
              <a:t>代表「載入」、</a:t>
            </a:r>
            <a:r>
              <a:rPr lang="en-US" altLang="zh-TW" dirty="0"/>
              <a:t>MOV</a:t>
            </a:r>
            <a:r>
              <a:rPr lang="zh-TW" altLang="en-US" dirty="0"/>
              <a:t>代表「搬移」</a:t>
            </a:r>
            <a:endParaRPr lang="en-US" altLang="zh-TW" dirty="0"/>
          </a:p>
          <a:p>
            <a:pPr lvl="1"/>
            <a:r>
              <a:rPr lang="zh-TW" altLang="en-US" dirty="0"/>
              <a:t>要使用組譯器</a:t>
            </a:r>
            <a:r>
              <a:rPr lang="en-US" altLang="zh-TW" dirty="0"/>
              <a:t>(Assembler)</a:t>
            </a:r>
            <a:r>
              <a:rPr lang="zh-TW" altLang="en-US" dirty="0"/>
              <a:t>編譯，才可由</a:t>
            </a:r>
            <a:r>
              <a:rPr lang="en-US" altLang="zh-TW" dirty="0"/>
              <a:t>CPU</a:t>
            </a:r>
            <a:r>
              <a:rPr lang="zh-TW" altLang="en-US" dirty="0"/>
              <a:t>執行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ANN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# </a:t>
            </a:r>
            <a:fld id="{028D3E5B-146C-4D6D-A3B9-A1B10278582E}" type="slidenum">
              <a:rPr lang="zh-TW" altLang="en-US" smtClean="0"/>
              <a:t>9</a:t>
            </a:fld>
            <a:endParaRPr lang="zh-TW" altLang="en-US" dirty="0"/>
          </a:p>
        </p:txBody>
      </p:sp>
      <p:pic>
        <p:nvPicPr>
          <p:cNvPr id="1026" name="Picture 2" descr="http://www.chwa.com.tw/TResource/VS/book2/ch2/2-3.ht5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290" y="5276797"/>
            <a:ext cx="5071592" cy="120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0130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奧斯丁">
  <a:themeElements>
    <a:clrScheme name="奧斯丁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奧斯丁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奧斯丁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TF00001203</Template>
  <TotalTime>2601</TotalTime>
  <Words>1457</Words>
  <Application>Microsoft Office PowerPoint</Application>
  <PresentationFormat>寬螢幕</PresentationFormat>
  <Paragraphs>280</Paragraphs>
  <Slides>49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49</vt:i4>
      </vt:variant>
    </vt:vector>
  </HeadingPairs>
  <TitlesOfParts>
    <vt:vector size="57" baseType="lpstr">
      <vt:lpstr>微軟正黑體</vt:lpstr>
      <vt:lpstr>新細明體</vt:lpstr>
      <vt:lpstr>Arial</vt:lpstr>
      <vt:lpstr>Calibri</vt:lpstr>
      <vt:lpstr>Century Gothic</vt:lpstr>
      <vt:lpstr>Wingdings</vt:lpstr>
      <vt:lpstr>Wingdings 2</vt:lpstr>
      <vt:lpstr>奧斯丁</vt:lpstr>
      <vt:lpstr>CH03 TensorFlow與Keras</vt:lpstr>
      <vt:lpstr>PowerPoint 簡報</vt:lpstr>
      <vt:lpstr>PowerPoint 簡報</vt:lpstr>
      <vt:lpstr>3.1 TensorFlow 1 架構</vt:lpstr>
      <vt:lpstr>3.2 TensorFlow 簡介</vt:lpstr>
      <vt:lpstr>PowerPoint 簡報</vt:lpstr>
      <vt:lpstr>PowerPoint 簡報</vt:lpstr>
      <vt:lpstr>3.3 TensorFlow 程式設計模式</vt:lpstr>
      <vt:lpstr>補充 - 程式語言世代</vt:lpstr>
      <vt:lpstr>補充 - 程式語言世代</vt:lpstr>
      <vt:lpstr>補充 - 程式語言世代</vt:lpstr>
      <vt:lpstr>3.4 Keras介紹</vt:lpstr>
      <vt:lpstr>PowerPoint 簡報</vt:lpstr>
      <vt:lpstr>PowerPoint 簡報</vt:lpstr>
      <vt:lpstr>3.5 Keras 程式設計模式</vt:lpstr>
      <vt:lpstr>Keras 程式設計模式</vt:lpstr>
      <vt:lpstr>PowerPoint 簡報</vt:lpstr>
      <vt:lpstr>PowerPoint 簡報</vt:lpstr>
      <vt:lpstr>PowerPoint 簡報</vt:lpstr>
      <vt:lpstr>Keras 的優點</vt:lpstr>
      <vt:lpstr>3.6 TensorFlow 2</vt:lpstr>
      <vt:lpstr>預設執行模式 Eager Execution</vt:lpstr>
      <vt:lpstr>什麼是計算圖(Computational graph)</vt:lpstr>
      <vt:lpstr>TensorFlow 1 計算圖程式設計模式</vt:lpstr>
      <vt:lpstr>Graph mode vs Eager mode：數值張量相乘</vt:lpstr>
      <vt:lpstr>Eager mode vs Graph mode 優缺點</vt:lpstr>
      <vt:lpstr>API Cleanup 介紹</vt:lpstr>
      <vt:lpstr>tf.keras 是 TensorFlow 2 主要的高階API程式庫</vt:lpstr>
      <vt:lpstr>PowerPoint 簡報</vt:lpstr>
      <vt:lpstr>PowerPoint 簡報</vt:lpstr>
      <vt:lpstr>TensorFlow 2 建議使用 tf.keras</vt:lpstr>
      <vt:lpstr>3.7 TensorFlow 2 特色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TensorFlow 2 適合初學者與專家</vt:lpstr>
      <vt:lpstr>建立模型：簡易至客製化</vt:lpstr>
      <vt:lpstr>Sequential API</vt:lpstr>
      <vt:lpstr>Functional API</vt:lpstr>
      <vt:lpstr>Model Subclassing API</vt:lpstr>
      <vt:lpstr>訓練模型：簡易至靈活彈性</vt:lpstr>
      <vt:lpstr>TensorFlow 2 資料處理方式</vt:lpstr>
      <vt:lpstr>tf.data 資料輸入流水線</vt:lpstr>
      <vt:lpstr>TensorFlow Datasets (TFDS)</vt:lpstr>
      <vt:lpstr>TensorFlow Datasets (TFDS)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yhsiao</dc:creator>
  <cp:lastModifiedBy>YU Hsiao</cp:lastModifiedBy>
  <cp:revision>192</cp:revision>
  <dcterms:created xsi:type="dcterms:W3CDTF">2019-02-04T21:50:40Z</dcterms:created>
  <dcterms:modified xsi:type="dcterms:W3CDTF">2022-10-21T10:31:07Z</dcterms:modified>
</cp:coreProperties>
</file>